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7"/>
  </p:notesMasterIdLst>
  <p:sldIdLst>
    <p:sldId id="29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9" r:id="rId23"/>
    <p:sldId id="277" r:id="rId24"/>
    <p:sldId id="278" r:id="rId25"/>
    <p:sldId id="279" r:id="rId26"/>
    <p:sldId id="280" r:id="rId27"/>
    <p:sldId id="281" r:id="rId28"/>
    <p:sldId id="282" r:id="rId29"/>
    <p:sldId id="300" r:id="rId30"/>
    <p:sldId id="283" r:id="rId31"/>
    <p:sldId id="284" r:id="rId32"/>
    <p:sldId id="285" r:id="rId33"/>
    <p:sldId id="286" r:id="rId34"/>
    <p:sldId id="287" r:id="rId35"/>
    <p:sldId id="288" r:id="rId36"/>
    <p:sldId id="301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70" d="100"/>
          <a:sy n="170" d="100"/>
        </p:scale>
        <p:origin x="-1440" y="1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107E5-C243-4BFA-8548-B280FADC0593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AC4CD-E2FC-4507-A249-6BCFE83116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106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Đồ họa </a:t>
            </a:r>
            <a:r>
              <a:rPr lang="vi-VN" spc="-4" smtClean="0"/>
              <a:t>và </a:t>
            </a:r>
            <a:r>
              <a:rPr lang="vi-VN" smtClean="0"/>
              <a:t>hình ảnh động </a:t>
            </a:r>
            <a:r>
              <a:rPr lang="vi-VN" spc="-4" smtClean="0"/>
              <a:t>trong</a:t>
            </a:r>
            <a:r>
              <a:rPr lang="vi-VN" spc="-37" smtClean="0"/>
              <a:t> </a:t>
            </a:r>
            <a:r>
              <a:rPr lang="vi-VN" spc="-2" smtClean="0"/>
              <a:t>CSS3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Đồ họa </a:t>
            </a:r>
            <a:r>
              <a:rPr lang="vi-VN" spc="-4" smtClean="0"/>
              <a:t>và </a:t>
            </a:r>
            <a:r>
              <a:rPr lang="vi-VN" smtClean="0"/>
              <a:t>hình ảnh động </a:t>
            </a:r>
            <a:r>
              <a:rPr lang="vi-VN" spc="-4" smtClean="0"/>
              <a:t>trong</a:t>
            </a:r>
            <a:r>
              <a:rPr lang="vi-VN" spc="-37" smtClean="0"/>
              <a:t> </a:t>
            </a:r>
            <a:r>
              <a:rPr lang="vi-VN" spc="-2" smtClean="0"/>
              <a:t>CSS3</a:t>
            </a:r>
            <a:endParaRPr lang="vi-VN" spc="-2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Đồ họa </a:t>
            </a:r>
            <a:r>
              <a:rPr lang="vi-VN" spc="-4" smtClean="0"/>
              <a:t>và </a:t>
            </a:r>
            <a:r>
              <a:rPr lang="vi-VN" smtClean="0"/>
              <a:t>hình ảnh động </a:t>
            </a:r>
            <a:r>
              <a:rPr lang="vi-VN" spc="-4" smtClean="0"/>
              <a:t>trong</a:t>
            </a:r>
            <a:r>
              <a:rPr lang="vi-VN" spc="-37" smtClean="0"/>
              <a:t> </a:t>
            </a:r>
            <a:r>
              <a:rPr lang="vi-VN" spc="-2" smtClean="0"/>
              <a:t>CSS3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07: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ĐỒ HỌA VÀ HÌNH ẢNH ĐỘNG TRONG CSS3</a:t>
            </a:r>
          </a:p>
        </p:txBody>
      </p:sp>
    </p:spTree>
    <p:extLst>
      <p:ext uri="{BB962C8B-B14F-4D97-AF65-F5344CB8AC3E}">
        <p14:creationId xmlns:p14="http://schemas.microsoft.com/office/powerpoint/2010/main" val="194320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164126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CHÈN HÌNH ẢNH</a:t>
            </a:r>
            <a:r>
              <a:rPr lang="vi-VN" spc="-46" dirty="0"/>
              <a:t> </a:t>
            </a:r>
            <a:r>
              <a:rPr lang="vi-VN" dirty="0" smtClean="0"/>
              <a:t>2-6</a:t>
            </a:r>
            <a:endParaRPr lang="vi-VN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46369"/>
            <a:ext cx="3445357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thường được </a:t>
            </a:r>
            <a:r>
              <a:rPr dirty="0">
                <a:latin typeface="Calibri"/>
                <a:cs typeface="Calibri"/>
              </a:rPr>
              <a:t>sử dụng trong những </a:t>
            </a:r>
            <a:r>
              <a:rPr spc="2" dirty="0">
                <a:latin typeface="Calibri"/>
                <a:cs typeface="Calibri"/>
              </a:rPr>
              <a:t>phần tử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IMG.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794" y="540724"/>
            <a:ext cx="3117820" cy="9658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617487"/>
              </p:ext>
            </p:extLst>
          </p:nvPr>
        </p:nvGraphicFramePr>
        <p:xfrm>
          <a:off x="462095" y="544125"/>
          <a:ext cx="3102637" cy="955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2238"/>
                <a:gridCol w="2430399"/>
              </a:tblGrid>
              <a:tr h="21765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src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53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đường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dẫn hình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ảnh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D6E3BC"/>
                    </a:solidFill>
                  </a:tcPr>
                </a:tc>
              </a:tr>
              <a:tr h="28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height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chiều cao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hình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ảnh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329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width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chiều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rộng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hình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ảnh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12343" y="1537120"/>
            <a:ext cx="2542072" cy="645519"/>
          </a:xfrm>
          <a:prstGeom prst="rect">
            <a:avLst/>
          </a:prstGeom>
        </p:spPr>
        <p:txBody>
          <a:bodyPr vert="horz" wrap="square" lIns="0" tIns="39836" rIns="0" bIns="0" rtlCol="0">
            <a:spAutoFit/>
          </a:bodyPr>
          <a:lstStyle/>
          <a:p>
            <a:pPr marL="125916" indent="-120344">
              <a:spcBef>
                <a:spcPts val="3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223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&lt;img src=”UNO.jpg” width=”225”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height=”151”/&gt;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8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164126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CHÈN HÌNH ẢNH</a:t>
            </a:r>
            <a:r>
              <a:rPr lang="vi-VN" spc="-46" dirty="0"/>
              <a:t> </a:t>
            </a:r>
            <a:r>
              <a:rPr lang="vi-VN" dirty="0" smtClean="0"/>
              <a:t>3-6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90976"/>
            <a:ext cx="3230263" cy="146099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ảnh có thể lưu trữ trong thư </a:t>
            </a:r>
            <a:r>
              <a:rPr spc="2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con </a:t>
            </a:r>
            <a:r>
              <a:rPr spc="2" dirty="0">
                <a:latin typeface="Calibri"/>
                <a:cs typeface="Calibri"/>
              </a:rPr>
              <a:t>của thư mục chứa </a:t>
            </a:r>
            <a:r>
              <a:rPr dirty="0">
                <a:latin typeface="Calibri"/>
                <a:cs typeface="Calibri"/>
              </a:rPr>
              <a:t>file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trường hợp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dùng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1040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&lt;img src=”image_folder/UNO.jpg” width=”225”</a:t>
            </a:r>
            <a:r>
              <a:rPr sz="700" spc="2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height=”151”/&gt;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125916" indent="-120344">
              <a:spcBef>
                <a:spcPts val="66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Căn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lề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616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&lt;img src=”image_folder/UNO.jpg”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style=”float:left”/&gt;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164126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CHÈN HÌNH ẢNH</a:t>
            </a:r>
            <a:r>
              <a:rPr lang="vi-VN" spc="-46" dirty="0"/>
              <a:t> </a:t>
            </a:r>
            <a:r>
              <a:rPr lang="vi-VN" dirty="0" smtClean="0"/>
              <a:t>4-6</a:t>
            </a:r>
            <a:endParaRPr lang="vi-VN" dirty="0"/>
          </a:p>
        </p:txBody>
      </p:sp>
      <p:sp>
        <p:nvSpPr>
          <p:cNvPr id="17" name="object 1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48410"/>
            <a:ext cx="1098575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giá trị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float.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794" y="506716"/>
            <a:ext cx="3117820" cy="1224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480274"/>
              </p:ext>
            </p:extLst>
          </p:nvPr>
        </p:nvGraphicFramePr>
        <p:xfrm>
          <a:off x="462095" y="510117"/>
          <a:ext cx="3102912" cy="12146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3828"/>
                <a:gridCol w="2479084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2288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800" spc="0" dirty="0">
                          <a:latin typeface="Arial"/>
                          <a:cs typeface="Arial"/>
                        </a:rPr>
                        <a:t>left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7368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Phần tử căn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trái.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113" marB="0">
                    <a:solidFill>
                      <a:srgbClr val="D6E3BC"/>
                    </a:solidFill>
                  </a:tcPr>
                </a:tc>
              </a:tr>
              <a:tr h="2536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800" spc="0" dirty="0">
                          <a:latin typeface="Arial"/>
                          <a:cs typeface="Arial"/>
                        </a:rPr>
                        <a:t>right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765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Phần tử căn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phải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800" spc="5" dirty="0">
                          <a:latin typeface="Arial"/>
                          <a:cs typeface="Arial"/>
                        </a:rPr>
                        <a:t>none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76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</a:t>
                      </a:r>
                      <a:r>
                        <a:rPr sz="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3578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800" spc="0" dirty="0">
                          <a:latin typeface="Arial"/>
                          <a:cs typeface="Arial"/>
                        </a:rPr>
                        <a:t>inherit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923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43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Tuân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theo phần tử cha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132357" y="1758950"/>
            <a:ext cx="3663752" cy="234654"/>
          </a:xfrm>
          <a:custGeom>
            <a:avLst/>
            <a:gdLst/>
            <a:ahLst/>
            <a:cxnLst/>
            <a:rect l="l" t="t" r="r" b="b"/>
            <a:pathLst>
              <a:path w="8458200" h="525779">
                <a:moveTo>
                  <a:pt x="8370570" y="0"/>
                </a:moveTo>
                <a:lnTo>
                  <a:pt x="87630" y="0"/>
                </a:lnTo>
                <a:lnTo>
                  <a:pt x="53519" y="6887"/>
                </a:lnTo>
                <a:lnTo>
                  <a:pt x="25665" y="25669"/>
                </a:lnTo>
                <a:lnTo>
                  <a:pt x="6885" y="53524"/>
                </a:lnTo>
                <a:lnTo>
                  <a:pt x="0" y="87630"/>
                </a:lnTo>
                <a:lnTo>
                  <a:pt x="0" y="438150"/>
                </a:lnTo>
                <a:lnTo>
                  <a:pt x="6885" y="472255"/>
                </a:lnTo>
                <a:lnTo>
                  <a:pt x="25665" y="500110"/>
                </a:lnTo>
                <a:lnTo>
                  <a:pt x="53519" y="518892"/>
                </a:lnTo>
                <a:lnTo>
                  <a:pt x="87630" y="525780"/>
                </a:lnTo>
                <a:lnTo>
                  <a:pt x="8370570" y="525780"/>
                </a:lnTo>
                <a:lnTo>
                  <a:pt x="8404675" y="518892"/>
                </a:lnTo>
                <a:lnTo>
                  <a:pt x="8432530" y="500110"/>
                </a:lnTo>
                <a:lnTo>
                  <a:pt x="8451312" y="472255"/>
                </a:lnTo>
                <a:lnTo>
                  <a:pt x="8458200" y="438150"/>
                </a:lnTo>
                <a:lnTo>
                  <a:pt x="8458200" y="87630"/>
                </a:lnTo>
                <a:lnTo>
                  <a:pt x="8451312" y="53524"/>
                </a:lnTo>
                <a:lnTo>
                  <a:pt x="8432530" y="25669"/>
                </a:lnTo>
                <a:lnTo>
                  <a:pt x="8404675" y="6887"/>
                </a:lnTo>
                <a:lnTo>
                  <a:pt x="837057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758950"/>
            <a:ext cx="3663752" cy="234654"/>
          </a:xfrm>
          <a:custGeom>
            <a:avLst/>
            <a:gdLst/>
            <a:ahLst/>
            <a:cxnLst/>
            <a:rect l="l" t="t" r="r" b="b"/>
            <a:pathLst>
              <a:path w="8458200" h="525779">
                <a:moveTo>
                  <a:pt x="0" y="87630"/>
                </a:moveTo>
                <a:lnTo>
                  <a:pt x="6885" y="53524"/>
                </a:lnTo>
                <a:lnTo>
                  <a:pt x="25665" y="25669"/>
                </a:lnTo>
                <a:lnTo>
                  <a:pt x="53519" y="6887"/>
                </a:lnTo>
                <a:lnTo>
                  <a:pt x="87630" y="0"/>
                </a:lnTo>
                <a:lnTo>
                  <a:pt x="8370570" y="0"/>
                </a:lnTo>
                <a:lnTo>
                  <a:pt x="8404675" y="6887"/>
                </a:lnTo>
                <a:lnTo>
                  <a:pt x="8432530" y="25669"/>
                </a:lnTo>
                <a:lnTo>
                  <a:pt x="8451312" y="53524"/>
                </a:lnTo>
                <a:lnTo>
                  <a:pt x="8458200" y="87630"/>
                </a:lnTo>
                <a:lnTo>
                  <a:pt x="8458200" y="438150"/>
                </a:lnTo>
                <a:lnTo>
                  <a:pt x="8451312" y="472255"/>
                </a:lnTo>
                <a:lnTo>
                  <a:pt x="8432530" y="500110"/>
                </a:lnTo>
                <a:lnTo>
                  <a:pt x="8404675" y="518892"/>
                </a:lnTo>
                <a:lnTo>
                  <a:pt x="8370570" y="525780"/>
                </a:lnTo>
                <a:lnTo>
                  <a:pt x="87630" y="525780"/>
                </a:lnTo>
                <a:lnTo>
                  <a:pt x="53519" y="518892"/>
                </a:lnTo>
                <a:lnTo>
                  <a:pt x="25665" y="500110"/>
                </a:lnTo>
                <a:lnTo>
                  <a:pt x="6885" y="472255"/>
                </a:lnTo>
                <a:lnTo>
                  <a:pt x="0" y="438150"/>
                </a:lnTo>
                <a:lnTo>
                  <a:pt x="0" y="87630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2037135"/>
            <a:ext cx="3663752" cy="234087"/>
          </a:xfrm>
          <a:custGeom>
            <a:avLst/>
            <a:gdLst/>
            <a:ahLst/>
            <a:cxnLst/>
            <a:rect l="l" t="t" r="r" b="b"/>
            <a:pathLst>
              <a:path w="8458200" h="524510">
                <a:moveTo>
                  <a:pt x="8370824" y="0"/>
                </a:moveTo>
                <a:lnTo>
                  <a:pt x="87376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6" y="524256"/>
                </a:lnTo>
                <a:lnTo>
                  <a:pt x="8370824" y="524256"/>
                </a:lnTo>
                <a:lnTo>
                  <a:pt x="8404836" y="517390"/>
                </a:lnTo>
                <a:lnTo>
                  <a:pt x="8432609" y="498665"/>
                </a:lnTo>
                <a:lnTo>
                  <a:pt x="8451334" y="470892"/>
                </a:lnTo>
                <a:lnTo>
                  <a:pt x="8458200" y="436880"/>
                </a:lnTo>
                <a:lnTo>
                  <a:pt x="8458200" y="87376"/>
                </a:lnTo>
                <a:lnTo>
                  <a:pt x="8451334" y="53363"/>
                </a:lnTo>
                <a:lnTo>
                  <a:pt x="8432609" y="25590"/>
                </a:lnTo>
                <a:lnTo>
                  <a:pt x="8404836" y="6865"/>
                </a:lnTo>
                <a:lnTo>
                  <a:pt x="83708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2037135"/>
            <a:ext cx="3663752" cy="234087"/>
          </a:xfrm>
          <a:custGeom>
            <a:avLst/>
            <a:gdLst/>
            <a:ahLst/>
            <a:cxnLst/>
            <a:rect l="l" t="t" r="r" b="b"/>
            <a:pathLst>
              <a:path w="8458200" h="524510">
                <a:moveTo>
                  <a:pt x="0" y="87376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6" y="0"/>
                </a:lnTo>
                <a:lnTo>
                  <a:pt x="8370824" y="0"/>
                </a:lnTo>
                <a:lnTo>
                  <a:pt x="8404836" y="6865"/>
                </a:lnTo>
                <a:lnTo>
                  <a:pt x="8432609" y="25590"/>
                </a:lnTo>
                <a:lnTo>
                  <a:pt x="8451334" y="53363"/>
                </a:lnTo>
                <a:lnTo>
                  <a:pt x="8458200" y="87376"/>
                </a:lnTo>
                <a:lnTo>
                  <a:pt x="8458200" y="436880"/>
                </a:lnTo>
                <a:lnTo>
                  <a:pt x="8451334" y="470892"/>
                </a:lnTo>
                <a:lnTo>
                  <a:pt x="8432609" y="498665"/>
                </a:lnTo>
                <a:lnTo>
                  <a:pt x="8404836" y="517390"/>
                </a:lnTo>
                <a:lnTo>
                  <a:pt x="8370824" y="524256"/>
                </a:lnTo>
                <a:lnTo>
                  <a:pt x="87376" y="524256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80"/>
                </a:lnTo>
                <a:lnTo>
                  <a:pt x="0" y="873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2303075"/>
            <a:ext cx="3663752" cy="238905"/>
          </a:xfrm>
          <a:custGeom>
            <a:avLst/>
            <a:gdLst/>
            <a:ahLst/>
            <a:cxnLst/>
            <a:rect l="l" t="t" r="r" b="b"/>
            <a:pathLst>
              <a:path w="8458200" h="535304">
                <a:moveTo>
                  <a:pt x="8369046" y="0"/>
                </a:moveTo>
                <a:lnTo>
                  <a:pt x="89154" y="0"/>
                </a:lnTo>
                <a:lnTo>
                  <a:pt x="54451" y="7000"/>
                </a:lnTo>
                <a:lnTo>
                  <a:pt x="26112" y="26098"/>
                </a:lnTo>
                <a:lnTo>
                  <a:pt x="7006" y="54435"/>
                </a:lnTo>
                <a:lnTo>
                  <a:pt x="0" y="89153"/>
                </a:lnTo>
                <a:lnTo>
                  <a:pt x="0" y="445769"/>
                </a:lnTo>
                <a:lnTo>
                  <a:pt x="7006" y="480472"/>
                </a:lnTo>
                <a:lnTo>
                  <a:pt x="26112" y="508811"/>
                </a:lnTo>
                <a:lnTo>
                  <a:pt x="54451" y="527917"/>
                </a:lnTo>
                <a:lnTo>
                  <a:pt x="89154" y="534924"/>
                </a:lnTo>
                <a:lnTo>
                  <a:pt x="8369046" y="534924"/>
                </a:lnTo>
                <a:lnTo>
                  <a:pt x="8403764" y="527917"/>
                </a:lnTo>
                <a:lnTo>
                  <a:pt x="8432101" y="508811"/>
                </a:lnTo>
                <a:lnTo>
                  <a:pt x="8451199" y="480472"/>
                </a:lnTo>
                <a:lnTo>
                  <a:pt x="8458200" y="445769"/>
                </a:lnTo>
                <a:lnTo>
                  <a:pt x="8458200" y="89153"/>
                </a:lnTo>
                <a:lnTo>
                  <a:pt x="8451199" y="54435"/>
                </a:lnTo>
                <a:lnTo>
                  <a:pt x="8432101" y="26098"/>
                </a:lnTo>
                <a:lnTo>
                  <a:pt x="8403764" y="7000"/>
                </a:lnTo>
                <a:lnTo>
                  <a:pt x="836904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303075"/>
            <a:ext cx="3663752" cy="238905"/>
          </a:xfrm>
          <a:custGeom>
            <a:avLst/>
            <a:gdLst/>
            <a:ahLst/>
            <a:cxnLst/>
            <a:rect l="l" t="t" r="r" b="b"/>
            <a:pathLst>
              <a:path w="8458200" h="535304">
                <a:moveTo>
                  <a:pt x="0" y="89153"/>
                </a:moveTo>
                <a:lnTo>
                  <a:pt x="7006" y="54435"/>
                </a:lnTo>
                <a:lnTo>
                  <a:pt x="26112" y="26098"/>
                </a:lnTo>
                <a:lnTo>
                  <a:pt x="54451" y="7000"/>
                </a:lnTo>
                <a:lnTo>
                  <a:pt x="89154" y="0"/>
                </a:lnTo>
                <a:lnTo>
                  <a:pt x="8369046" y="0"/>
                </a:lnTo>
                <a:lnTo>
                  <a:pt x="8403764" y="7000"/>
                </a:lnTo>
                <a:lnTo>
                  <a:pt x="8432101" y="26098"/>
                </a:lnTo>
                <a:lnTo>
                  <a:pt x="8451199" y="54435"/>
                </a:lnTo>
                <a:lnTo>
                  <a:pt x="8458200" y="89153"/>
                </a:lnTo>
                <a:lnTo>
                  <a:pt x="8458200" y="445769"/>
                </a:lnTo>
                <a:lnTo>
                  <a:pt x="8451199" y="480472"/>
                </a:lnTo>
                <a:lnTo>
                  <a:pt x="8432101" y="508811"/>
                </a:lnTo>
                <a:lnTo>
                  <a:pt x="8403764" y="527917"/>
                </a:lnTo>
                <a:lnTo>
                  <a:pt x="8369046" y="534924"/>
                </a:lnTo>
                <a:lnTo>
                  <a:pt x="89154" y="534924"/>
                </a:lnTo>
                <a:lnTo>
                  <a:pt x="54451" y="527917"/>
                </a:lnTo>
                <a:lnTo>
                  <a:pt x="26112" y="508811"/>
                </a:lnTo>
                <a:lnTo>
                  <a:pt x="7006" y="480472"/>
                </a:lnTo>
                <a:lnTo>
                  <a:pt x="0" y="445769"/>
                </a:lnTo>
                <a:lnTo>
                  <a:pt x="0" y="8915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575138"/>
            <a:ext cx="3663752" cy="228702"/>
          </a:xfrm>
          <a:custGeom>
            <a:avLst/>
            <a:gdLst/>
            <a:ahLst/>
            <a:cxnLst/>
            <a:rect l="l" t="t" r="r" b="b"/>
            <a:pathLst>
              <a:path w="8458200" h="512445">
                <a:moveTo>
                  <a:pt x="8372856" y="0"/>
                </a:moveTo>
                <a:lnTo>
                  <a:pt x="85344" y="0"/>
                </a:lnTo>
                <a:lnTo>
                  <a:pt x="52126" y="6707"/>
                </a:lnTo>
                <a:lnTo>
                  <a:pt x="24998" y="24998"/>
                </a:lnTo>
                <a:lnTo>
                  <a:pt x="6707" y="52126"/>
                </a:lnTo>
                <a:lnTo>
                  <a:pt x="0" y="85343"/>
                </a:lnTo>
                <a:lnTo>
                  <a:pt x="0" y="426707"/>
                </a:lnTo>
                <a:lnTo>
                  <a:pt x="6707" y="459932"/>
                </a:lnTo>
                <a:lnTo>
                  <a:pt x="24998" y="487064"/>
                </a:lnTo>
                <a:lnTo>
                  <a:pt x="52126" y="505356"/>
                </a:lnTo>
                <a:lnTo>
                  <a:pt x="85344" y="512063"/>
                </a:lnTo>
                <a:lnTo>
                  <a:pt x="8372856" y="512063"/>
                </a:lnTo>
                <a:lnTo>
                  <a:pt x="8406068" y="505356"/>
                </a:lnTo>
                <a:lnTo>
                  <a:pt x="8433196" y="487064"/>
                </a:lnTo>
                <a:lnTo>
                  <a:pt x="8451490" y="459932"/>
                </a:lnTo>
                <a:lnTo>
                  <a:pt x="8458200" y="426707"/>
                </a:lnTo>
                <a:lnTo>
                  <a:pt x="8458200" y="85343"/>
                </a:lnTo>
                <a:lnTo>
                  <a:pt x="8451490" y="52126"/>
                </a:lnTo>
                <a:lnTo>
                  <a:pt x="8433196" y="24998"/>
                </a:lnTo>
                <a:lnTo>
                  <a:pt x="8406068" y="6707"/>
                </a:lnTo>
                <a:lnTo>
                  <a:pt x="837285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575138"/>
            <a:ext cx="3663752" cy="228702"/>
          </a:xfrm>
          <a:custGeom>
            <a:avLst/>
            <a:gdLst/>
            <a:ahLst/>
            <a:cxnLst/>
            <a:rect l="l" t="t" r="r" b="b"/>
            <a:pathLst>
              <a:path w="8458200" h="512445">
                <a:moveTo>
                  <a:pt x="0" y="85343"/>
                </a:moveTo>
                <a:lnTo>
                  <a:pt x="6707" y="52126"/>
                </a:lnTo>
                <a:lnTo>
                  <a:pt x="24998" y="24998"/>
                </a:lnTo>
                <a:lnTo>
                  <a:pt x="52126" y="6707"/>
                </a:lnTo>
                <a:lnTo>
                  <a:pt x="85344" y="0"/>
                </a:lnTo>
                <a:lnTo>
                  <a:pt x="8372856" y="0"/>
                </a:lnTo>
                <a:lnTo>
                  <a:pt x="8406068" y="6707"/>
                </a:lnTo>
                <a:lnTo>
                  <a:pt x="8433196" y="24998"/>
                </a:lnTo>
                <a:lnTo>
                  <a:pt x="8451490" y="52126"/>
                </a:lnTo>
                <a:lnTo>
                  <a:pt x="8458200" y="85343"/>
                </a:lnTo>
                <a:lnTo>
                  <a:pt x="8458200" y="426707"/>
                </a:lnTo>
                <a:lnTo>
                  <a:pt x="8451490" y="459932"/>
                </a:lnTo>
                <a:lnTo>
                  <a:pt x="8433196" y="487064"/>
                </a:lnTo>
                <a:lnTo>
                  <a:pt x="8406068" y="505356"/>
                </a:lnTo>
                <a:lnTo>
                  <a:pt x="8372856" y="512063"/>
                </a:lnTo>
                <a:lnTo>
                  <a:pt x="85344" y="512063"/>
                </a:lnTo>
                <a:lnTo>
                  <a:pt x="52126" y="505356"/>
                </a:lnTo>
                <a:lnTo>
                  <a:pt x="24998" y="487064"/>
                </a:lnTo>
                <a:lnTo>
                  <a:pt x="6707" y="459932"/>
                </a:lnTo>
                <a:lnTo>
                  <a:pt x="0" y="426707"/>
                </a:lnTo>
                <a:lnTo>
                  <a:pt x="0" y="853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7058" y="1836195"/>
            <a:ext cx="3629051" cy="98794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850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HTML5 giới thiệu một </a:t>
            </a:r>
            <a:r>
              <a:rPr dirty="0">
                <a:latin typeface="Arial"/>
                <a:cs typeface="Arial"/>
              </a:rPr>
              <a:t>thẻ </a:t>
            </a:r>
            <a:r>
              <a:rPr spc="-2" dirty="0">
                <a:latin typeface="Arial"/>
                <a:cs typeface="Arial"/>
              </a:rPr>
              <a:t>&lt;figure&gt; mới hoạt động như một bộ chứa </a:t>
            </a:r>
            <a:r>
              <a:rPr dirty="0">
                <a:latin typeface="Arial"/>
                <a:cs typeface="Arial"/>
              </a:rPr>
              <a:t>thẻ</a:t>
            </a:r>
            <a:r>
              <a:rPr spc="37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&lt;img&gt;.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latin typeface="Arial"/>
                <a:cs typeface="Arial"/>
              </a:rPr>
              <a:t>Nó không phải là một thay </a:t>
            </a:r>
            <a:r>
              <a:rPr dirty="0">
                <a:latin typeface="Arial"/>
                <a:cs typeface="Arial"/>
              </a:rPr>
              <a:t>thế cho &lt;img&gt;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850" marR="52929">
              <a:lnSpc>
                <a:spcPts val="820"/>
              </a:lnSpc>
            </a:pPr>
            <a:r>
              <a:rPr dirty="0">
                <a:latin typeface="Arial"/>
                <a:cs typeface="Arial"/>
              </a:rPr>
              <a:t>Thẻ </a:t>
            </a:r>
            <a:r>
              <a:rPr spc="-2" dirty="0">
                <a:latin typeface="Arial"/>
                <a:cs typeface="Arial"/>
              </a:rPr>
              <a:t>&lt;figure&gt; quy định </a:t>
            </a:r>
            <a:r>
              <a:rPr dirty="0">
                <a:latin typeface="Arial"/>
                <a:cs typeface="Arial"/>
              </a:rPr>
              <a:t>cụ thể </a:t>
            </a:r>
            <a:r>
              <a:rPr spc="-2" dirty="0">
                <a:latin typeface="Arial"/>
                <a:cs typeface="Arial"/>
              </a:rPr>
              <a:t>nội dung khép </a:t>
            </a:r>
            <a:r>
              <a:rPr dirty="0">
                <a:latin typeface="Arial"/>
                <a:cs typeface="Arial"/>
              </a:rPr>
              <a:t>kín, </a:t>
            </a:r>
            <a:r>
              <a:rPr spc="-2" dirty="0">
                <a:latin typeface="Arial"/>
                <a:cs typeface="Arial"/>
              </a:rPr>
              <a:t>chẳng hạn như hình ảnh minh  họa, </a:t>
            </a:r>
            <a:r>
              <a:rPr dirty="0">
                <a:latin typeface="Arial"/>
                <a:cs typeface="Arial"/>
              </a:rPr>
              <a:t>sơ </a:t>
            </a:r>
            <a:r>
              <a:rPr spc="-2" dirty="0">
                <a:latin typeface="Arial"/>
                <a:cs typeface="Arial"/>
              </a:rPr>
              <a:t>đồ, hình ảnh, danh </a:t>
            </a:r>
            <a:r>
              <a:rPr dirty="0">
                <a:latin typeface="Arial"/>
                <a:cs typeface="Arial"/>
              </a:rPr>
              <a:t>sách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mã.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  <a:spcBef>
                <a:spcPts val="292"/>
              </a:spcBef>
            </a:pPr>
            <a:r>
              <a:rPr spc="-2" dirty="0">
                <a:latin typeface="Arial"/>
                <a:cs typeface="Arial"/>
              </a:rPr>
              <a:t>Nội dung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&lt;figure&gt; là liên quan đến dòng chảy chính, </a:t>
            </a:r>
            <a:r>
              <a:rPr dirty="0">
                <a:latin typeface="Arial"/>
                <a:cs typeface="Arial"/>
              </a:rPr>
              <a:t>vị trí của </a:t>
            </a:r>
            <a:r>
              <a:rPr spc="-2" dirty="0">
                <a:latin typeface="Arial"/>
                <a:cs typeface="Arial"/>
              </a:rPr>
              <a:t>nó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là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latin typeface="Arial"/>
                <a:cs typeface="Arial"/>
              </a:rPr>
              <a:t>độc </a:t>
            </a:r>
            <a:r>
              <a:rPr spc="-2" dirty="0">
                <a:latin typeface="Arial"/>
                <a:cs typeface="Arial"/>
              </a:rPr>
              <a:t>lập với </a:t>
            </a:r>
            <a:r>
              <a:rPr spc="-4" dirty="0">
                <a:latin typeface="Arial"/>
                <a:cs typeface="Arial"/>
              </a:rPr>
              <a:t>dòng </a:t>
            </a:r>
            <a:r>
              <a:rPr spc="-2" dirty="0">
                <a:latin typeface="Arial"/>
                <a:cs typeface="Arial"/>
              </a:rPr>
              <a:t>chảy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chính.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164126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CHÈN HÌNH ẢNH</a:t>
            </a:r>
            <a:r>
              <a:rPr lang="vi-VN" spc="-46" dirty="0"/>
              <a:t> </a:t>
            </a:r>
            <a:r>
              <a:rPr lang="vi-VN" dirty="0" smtClean="0"/>
              <a:t>5-6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29365"/>
            <a:ext cx="3545752" cy="219605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dụ về thẻ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&lt;figure&gt;.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724"/>
              </a:spcBef>
            </a:pPr>
            <a:r>
              <a:rPr sz="700" spc="-2" dirty="0">
                <a:latin typeface="Courier New"/>
                <a:cs typeface="Courier New"/>
              </a:rPr>
              <a:t>&lt;figure&gt;</a:t>
            </a:r>
            <a:endParaRPr sz="700">
              <a:latin typeface="Courier New"/>
              <a:cs typeface="Courier New"/>
            </a:endParaRPr>
          </a:p>
          <a:p>
            <a:pPr marL="319804" marR="590299" indent="-53486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&lt;img src=”logo.gif” style=”float: left” width=”304”  height=”228” </a:t>
            </a:r>
            <a:r>
              <a:rPr sz="700" spc="-4" dirty="0">
                <a:latin typeface="Courier New"/>
                <a:cs typeface="Courier New"/>
              </a:rPr>
              <a:t>/&gt;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89"/>
              </a:spcBef>
            </a:pPr>
            <a:r>
              <a:rPr sz="700" spc="-2" dirty="0">
                <a:latin typeface="Courier New"/>
                <a:cs typeface="Courier New"/>
              </a:rPr>
              <a:t>&lt;/figure&gt;</a:t>
            </a:r>
            <a:endParaRPr sz="700">
              <a:latin typeface="Courier New"/>
              <a:cs typeface="Courier New"/>
            </a:endParaRPr>
          </a:p>
          <a:p>
            <a:pPr>
              <a:spcBef>
                <a:spcPts val="2"/>
              </a:spcBef>
            </a:pPr>
            <a:endParaRPr>
              <a:latin typeface="Times New Roman"/>
              <a:cs typeface="Times New Roman"/>
            </a:endParaRPr>
          </a:p>
          <a:p>
            <a:pPr marL="125916" marR="61565" indent="-120344">
              <a:lnSpc>
                <a:spcPts val="921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7" dirty="0">
                <a:latin typeface="Calibri"/>
                <a:cs typeface="Calibri"/>
              </a:rPr>
              <a:t>Ưu </a:t>
            </a:r>
            <a:r>
              <a:rPr spc="2" dirty="0">
                <a:latin typeface="Calibri"/>
                <a:cs typeface="Calibri"/>
              </a:rPr>
              <a:t>điểm </a:t>
            </a:r>
            <a:r>
              <a:rPr dirty="0">
                <a:latin typeface="Calibri"/>
                <a:cs typeface="Calibri"/>
              </a:rPr>
              <a:t>chính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việc sử dụng &lt;figure&gt; thẻ là nó </a:t>
            </a:r>
            <a:r>
              <a:rPr spc="2" dirty="0">
                <a:latin typeface="Calibri"/>
                <a:cs typeface="Calibri"/>
              </a:rPr>
              <a:t>cho phép </a:t>
            </a:r>
            <a:r>
              <a:rPr dirty="0">
                <a:latin typeface="Calibri"/>
                <a:cs typeface="Calibri"/>
              </a:rPr>
              <a:t>người dùng sử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  thẻ &lt;figcaption&gt; cùng với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Thẻ &lt;figcaption&gt; </a:t>
            </a:r>
            <a:r>
              <a:rPr spc="2" dirty="0">
                <a:latin typeface="Calibri"/>
                <a:cs typeface="Calibri"/>
              </a:rPr>
              <a:t>cho phép </a:t>
            </a:r>
            <a:r>
              <a:rPr dirty="0">
                <a:latin typeface="Calibri"/>
                <a:cs typeface="Calibri"/>
              </a:rPr>
              <a:t>người sử dụng </a:t>
            </a:r>
            <a:r>
              <a:rPr spc="2" dirty="0">
                <a:latin typeface="Calibri"/>
                <a:cs typeface="Calibri"/>
              </a:rPr>
              <a:t>thêm một chú </a:t>
            </a:r>
            <a:r>
              <a:rPr dirty="0">
                <a:latin typeface="Calibri"/>
                <a:cs typeface="Calibri"/>
              </a:rPr>
              <a:t>thích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-11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Chú thích </a:t>
            </a:r>
            <a:r>
              <a:rPr spc="2" dirty="0">
                <a:latin typeface="Calibri"/>
                <a:cs typeface="Calibri"/>
              </a:rPr>
              <a:t>luôn luôn </a:t>
            </a:r>
            <a:r>
              <a:rPr dirty="0">
                <a:latin typeface="Calibri"/>
                <a:cs typeface="Calibri"/>
              </a:rPr>
              <a:t>xuất hiện </a:t>
            </a:r>
            <a:r>
              <a:rPr spc="2" dirty="0">
                <a:latin typeface="Calibri"/>
                <a:cs typeface="Calibri"/>
              </a:rPr>
              <a:t>cùng </a:t>
            </a:r>
            <a:r>
              <a:rPr dirty="0">
                <a:latin typeface="Calibri"/>
                <a:cs typeface="Calibri"/>
              </a:rPr>
              <a:t>với các 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spc="-4" dirty="0">
                <a:latin typeface="Calibri"/>
                <a:cs typeface="Calibri"/>
              </a:rPr>
              <a:t>ngay </a:t>
            </a:r>
            <a:r>
              <a:rPr dirty="0">
                <a:latin typeface="Calibri"/>
                <a:cs typeface="Calibri"/>
              </a:rPr>
              <a:t>cả khi 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nổi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trong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15"/>
              </a:lnSpc>
            </a:pPr>
            <a:r>
              <a:rPr dirty="0">
                <a:latin typeface="Calibri"/>
                <a:cs typeface="Calibri"/>
              </a:rPr>
              <a:t>cách bố trí </a:t>
            </a:r>
            <a:r>
              <a:rPr spc="-2" dirty="0">
                <a:latin typeface="Calibri"/>
                <a:cs typeface="Calibri"/>
              </a:rPr>
              <a:t>trang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dụ về việc sử dụng &lt;figcaption&gt;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tag.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711"/>
              </a:spcBef>
            </a:pPr>
            <a:r>
              <a:rPr sz="700" spc="-2" dirty="0">
                <a:latin typeface="Courier New"/>
                <a:cs typeface="Courier New"/>
              </a:rPr>
              <a:t>&lt;figure&gt;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&lt;img src=”logo.gif”&gt;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&lt;figcaption&gt;This diagram shows the logo of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product.&lt;/figcaption&gt;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&lt;/figure&gt;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164126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CHÈN HÌNH ẢNH</a:t>
            </a:r>
            <a:r>
              <a:rPr lang="vi-VN" spc="-46" dirty="0"/>
              <a:t> </a:t>
            </a:r>
            <a:r>
              <a:rPr lang="vi-VN" dirty="0" smtClean="0"/>
              <a:t>6-6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90976"/>
            <a:ext cx="3359815" cy="144304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Thẻ &lt;figure&gt; </a:t>
            </a:r>
            <a:r>
              <a:rPr spc="2" dirty="0">
                <a:latin typeface="Calibri"/>
                <a:cs typeface="Calibri"/>
              </a:rPr>
              <a:t>cũng </a:t>
            </a:r>
            <a:r>
              <a:rPr dirty="0">
                <a:latin typeface="Calibri"/>
                <a:cs typeface="Calibri"/>
              </a:rPr>
              <a:t>có thể chỉ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sytle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khác cho </a:t>
            </a:r>
            <a:r>
              <a:rPr dirty="0">
                <a:latin typeface="Calibri"/>
                <a:cs typeface="Calibri"/>
              </a:rPr>
              <a:t>các phần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tử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&lt;figure&gt;.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1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2" dirty="0">
                <a:latin typeface="Calibri"/>
                <a:cs typeface="Calibri"/>
              </a:rPr>
              <a:t>đề </a:t>
            </a:r>
            <a:r>
              <a:rPr dirty="0">
                <a:latin typeface="Calibri"/>
                <a:cs typeface="Calibri"/>
              </a:rPr>
              <a:t>duy nhất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nhóm các 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bằng cách sử dụng thẻ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&lt;figure&gt;.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820"/>
              </a:spcBef>
            </a:pPr>
            <a:r>
              <a:rPr sz="700" spc="-2" dirty="0">
                <a:latin typeface="Courier New"/>
                <a:cs typeface="Courier New"/>
              </a:rPr>
              <a:t>&lt;figure&gt;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&lt;img</a:t>
            </a:r>
            <a:r>
              <a:rPr sz="700" spc="-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src=”flower1.jpg”&gt;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&lt;img</a:t>
            </a:r>
            <a:r>
              <a:rPr sz="700" spc="-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src=”flower2.jpg”&gt;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&lt;img</a:t>
            </a:r>
            <a:r>
              <a:rPr sz="700" spc="-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src=”flower3.jpg”&gt;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&lt;figcaption&gt;The different types of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flowers&lt;/figcaption&gt;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8"/>
              </a:spcBef>
            </a:pPr>
            <a:r>
              <a:rPr sz="700" spc="-2" dirty="0">
                <a:latin typeface="Courier New"/>
                <a:cs typeface="Courier New"/>
              </a:rPr>
              <a:t>&lt;/figure&gt;</a:t>
            </a:r>
            <a:endParaRPr sz="700">
              <a:latin typeface="Courier New"/>
              <a:cs typeface="Courier New"/>
            </a:endParaRPr>
          </a:p>
          <a:p>
            <a:pPr marL="125916" indent="-120344">
              <a:spcBef>
                <a:spcPts val="57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7197" y="1802412"/>
            <a:ext cx="1848379" cy="9875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1032"/>
            <a:ext cx="3761672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  <a:tabLst>
                <a:tab pos="2440313" algn="l"/>
              </a:tabLst>
            </a:pPr>
            <a:r>
              <a:rPr lang="vi-VN" dirty="0" smtClean="0"/>
              <a:t>KÍCH THƯỚC </a:t>
            </a:r>
            <a:r>
              <a:rPr lang="vi-VN" spc="-9" dirty="0"/>
              <a:t>VÀ </a:t>
            </a:r>
            <a:r>
              <a:rPr lang="vi-VN" spc="-7" dirty="0"/>
              <a:t>PADDING</a:t>
            </a:r>
            <a:r>
              <a:rPr lang="vi-VN" spc="24" dirty="0"/>
              <a:t> </a:t>
            </a:r>
            <a:r>
              <a:rPr lang="vi-VN" spc="-2" dirty="0"/>
              <a:t>ẢNH</a:t>
            </a:r>
            <a:r>
              <a:rPr lang="vi-VN" spc="7" dirty="0"/>
              <a:t> </a:t>
            </a:r>
            <a:r>
              <a:rPr lang="vi-VN" spc="-7" dirty="0"/>
              <a:t>TRONG</a:t>
            </a:r>
            <a:r>
              <a:rPr lang="en-US" spc="-7" dirty="0"/>
              <a:t> </a:t>
            </a:r>
            <a:r>
              <a:rPr lang="vi-VN" spc="-2" dirty="0"/>
              <a:t>CSS</a:t>
            </a:r>
            <a:r>
              <a:rPr lang="vi-VN" spc="-26" dirty="0"/>
              <a:t> </a:t>
            </a:r>
            <a:r>
              <a:rPr lang="vi-VN" dirty="0" smtClean="0"/>
              <a:t>1-2</a:t>
            </a:r>
            <a:endParaRPr lang="vi-VN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348410"/>
            <a:ext cx="3409599" cy="158461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Kích </a:t>
            </a:r>
            <a:r>
              <a:rPr spc="2" dirty="0">
                <a:latin typeface="Calibri"/>
                <a:cs typeface="Calibri"/>
              </a:rPr>
              <a:t>thước của một </a:t>
            </a:r>
            <a:r>
              <a:rPr dirty="0">
                <a:latin typeface="Calibri"/>
                <a:cs typeface="Calibri"/>
              </a:rPr>
              <a:t>hình ảnh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quy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tại </a:t>
            </a:r>
            <a:r>
              <a:rPr spc="2" dirty="0">
                <a:latin typeface="Calibri"/>
                <a:cs typeface="Calibri"/>
              </a:rPr>
              <a:t>điểm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2" dirty="0">
                <a:latin typeface="Calibri"/>
                <a:cs typeface="Calibri"/>
              </a:rPr>
              <a:t>width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height thiết </a:t>
            </a:r>
            <a:r>
              <a:rPr spc="2" dirty="0">
                <a:latin typeface="Calibri"/>
                <a:cs typeface="Calibri"/>
              </a:rPr>
              <a:t>lập chiều </a:t>
            </a:r>
            <a:r>
              <a:rPr dirty="0">
                <a:latin typeface="Calibri"/>
                <a:cs typeface="Calibri"/>
              </a:rPr>
              <a:t>cao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chiều </a:t>
            </a:r>
            <a:r>
              <a:rPr dirty="0">
                <a:latin typeface="Calibri"/>
                <a:cs typeface="Calibri"/>
              </a:rPr>
              <a:t>rộng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-13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Người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chiều rộng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chiều cao sẽ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thay đổi kích cỡ hoặc  ngược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lại.</a:t>
            </a: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9345">
              <a:spcBef>
                <a:spcPts val="342"/>
              </a:spcBef>
            </a:pPr>
            <a:r>
              <a:rPr sz="700" spc="-2" dirty="0">
                <a:latin typeface="Courier New"/>
                <a:cs typeface="Courier New"/>
              </a:rPr>
              <a:t>p.ex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159345" marR="2594364">
              <a:lnSpc>
                <a:spcPct val="120000"/>
              </a:lnSpc>
              <a:spcBef>
                <a:spcPts val="2"/>
              </a:spcBef>
            </a:pPr>
            <a:r>
              <a:rPr sz="700" spc="-4" dirty="0">
                <a:latin typeface="Courier New"/>
                <a:cs typeface="Courier New"/>
              </a:rPr>
              <a:t>h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spc="-4" dirty="0">
                <a:latin typeface="Courier New"/>
                <a:cs typeface="Courier New"/>
              </a:rPr>
              <a:t>i</a:t>
            </a:r>
            <a:r>
              <a:rPr sz="700" spc="-2" dirty="0">
                <a:latin typeface="Courier New"/>
                <a:cs typeface="Courier New"/>
              </a:rPr>
              <a:t>g</a:t>
            </a:r>
            <a:r>
              <a:rPr sz="700" spc="-4" dirty="0">
                <a:latin typeface="Courier New"/>
                <a:cs typeface="Courier New"/>
              </a:rPr>
              <a:t>h</a:t>
            </a:r>
            <a:r>
              <a:rPr sz="700" spc="-2" dirty="0">
                <a:latin typeface="Courier New"/>
                <a:cs typeface="Courier New"/>
              </a:rPr>
              <a:t>t</a:t>
            </a:r>
            <a:r>
              <a:rPr sz="700" dirty="0">
                <a:latin typeface="Courier New"/>
                <a:cs typeface="Courier New"/>
              </a:rPr>
              <a:t>:</a:t>
            </a:r>
            <a:r>
              <a:rPr sz="700" spc="-4" dirty="0">
                <a:latin typeface="Courier New"/>
                <a:cs typeface="Courier New"/>
              </a:rPr>
              <a:t>1</a:t>
            </a:r>
            <a:r>
              <a:rPr sz="700" spc="-2" dirty="0">
                <a:latin typeface="Courier New"/>
                <a:cs typeface="Courier New"/>
              </a:rPr>
              <a:t>0</a:t>
            </a:r>
            <a:r>
              <a:rPr sz="700" spc="-4" dirty="0">
                <a:latin typeface="Courier New"/>
                <a:cs typeface="Courier New"/>
              </a:rPr>
              <a:t>0</a:t>
            </a:r>
            <a:r>
              <a:rPr sz="700" spc="-2" dirty="0">
                <a:latin typeface="Courier New"/>
                <a:cs typeface="Courier New"/>
              </a:rPr>
              <a:t>p</a:t>
            </a:r>
            <a:r>
              <a:rPr sz="700" dirty="0">
                <a:latin typeface="Courier New"/>
                <a:cs typeface="Courier New"/>
              </a:rPr>
              <a:t>x</a:t>
            </a:r>
            <a:r>
              <a:rPr sz="700" spc="-2" dirty="0">
                <a:latin typeface="Courier New"/>
                <a:cs typeface="Courier New"/>
              </a:rPr>
              <a:t>;  width:100px;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588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125916" indent="-120344">
              <a:spcBef>
                <a:spcPts val="22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</a:t>
            </a:r>
            <a:r>
              <a:rPr spc="2" dirty="0">
                <a:latin typeface="Calibri"/>
                <a:cs typeface="Calibri"/>
              </a:rPr>
              <a:t>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giá trị tương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ứng</a:t>
            </a:r>
            <a:endParaRPr dirty="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012710"/>
              </p:ext>
            </p:extLst>
          </p:nvPr>
        </p:nvGraphicFramePr>
        <p:xfrm>
          <a:off x="212345" y="2063750"/>
          <a:ext cx="3512800" cy="6708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3921"/>
                <a:gridCol w="961741"/>
                <a:gridCol w="1897138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2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4534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 smtClean="0">
                          <a:latin typeface="Arial"/>
                          <a:cs typeface="Arial"/>
                        </a:rPr>
                        <a:t>height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Thiết lập chiều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cao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814069" indent="-231140">
                        <a:lnSpc>
                          <a:spcPct val="100000"/>
                        </a:lnSpc>
                        <a:spcBef>
                          <a:spcPts val="1000"/>
                        </a:spcBef>
                        <a:buSzPct val="153846"/>
                        <a:buChar char="•"/>
                        <a:tabLst>
                          <a:tab pos="814069" algn="l"/>
                          <a:tab pos="814705" algn="l"/>
                        </a:tabLst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Auto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814069" indent="-231140">
                        <a:lnSpc>
                          <a:spcPct val="100000"/>
                        </a:lnSpc>
                        <a:spcBef>
                          <a:spcPts val="45"/>
                        </a:spcBef>
                        <a:buSzPct val="153846"/>
                        <a:buChar char="•"/>
                        <a:tabLst>
                          <a:tab pos="814069" algn="l"/>
                          <a:tab pos="814705" algn="l"/>
                        </a:tabLst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Length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814069" indent="-231140">
                        <a:lnSpc>
                          <a:spcPct val="100000"/>
                        </a:lnSpc>
                        <a:spcBef>
                          <a:spcPts val="40"/>
                        </a:spcBef>
                        <a:buSzPct val="153846"/>
                        <a:buChar char="•"/>
                        <a:tabLst>
                          <a:tab pos="814069" algn="l"/>
                          <a:tab pos="814705" algn="l"/>
                        </a:tabLst>
                      </a:pPr>
                      <a:r>
                        <a:rPr sz="6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814069" indent="-23114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Char char="•"/>
                        <a:tabLst>
                          <a:tab pos="814069" algn="l"/>
                          <a:tab pos="81470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Inherit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1032"/>
            <a:ext cx="379467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  <a:tabLst>
                <a:tab pos="2440313" algn="l"/>
              </a:tabLst>
            </a:pPr>
            <a:r>
              <a:rPr lang="vi-VN" dirty="0" smtClean="0"/>
              <a:t>KÍCH THƯỚC </a:t>
            </a:r>
            <a:r>
              <a:rPr lang="vi-VN" spc="-9" dirty="0"/>
              <a:t>VÀ </a:t>
            </a:r>
            <a:r>
              <a:rPr lang="vi-VN" spc="-7" dirty="0"/>
              <a:t>PADDING</a:t>
            </a:r>
            <a:r>
              <a:rPr lang="vi-VN" spc="22" dirty="0"/>
              <a:t> </a:t>
            </a:r>
            <a:r>
              <a:rPr lang="vi-VN" spc="-2" dirty="0"/>
              <a:t>ẢNH</a:t>
            </a:r>
            <a:r>
              <a:rPr lang="vi-VN" spc="7" dirty="0"/>
              <a:t> </a:t>
            </a:r>
            <a:r>
              <a:rPr lang="vi-VN" spc="-7" dirty="0"/>
              <a:t>TRONG</a:t>
            </a:r>
            <a:r>
              <a:rPr lang="en-US" spc="-7" dirty="0"/>
              <a:t> </a:t>
            </a:r>
            <a:r>
              <a:rPr lang="vi-VN" spc="-2" dirty="0"/>
              <a:t>CSS</a:t>
            </a:r>
            <a:r>
              <a:rPr lang="vi-VN" spc="-26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8794" y="404693"/>
            <a:ext cx="3117820" cy="2313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85007"/>
              </p:ext>
            </p:extLst>
          </p:nvPr>
        </p:nvGraphicFramePr>
        <p:xfrm>
          <a:off x="462095" y="408093"/>
          <a:ext cx="3102361" cy="22974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889"/>
                <a:gridCol w="1343422"/>
                <a:gridCol w="1203050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Property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7462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Values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4476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max-height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1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Thiết lập chiều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cao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tối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đa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1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99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none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length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4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inherit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113" marB="0">
                    <a:solidFill>
                      <a:srgbClr val="F1DCDB"/>
                    </a:solidFill>
                  </a:tcPr>
                </a:tc>
              </a:tr>
              <a:tr h="4534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max-width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Thiết lập chiều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cao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tối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đa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994"/>
                        </a:spcBef>
                        <a:buSzPct val="153846"/>
                        <a:buNone/>
                        <a:tabLst>
                          <a:tab pos="443865" algn="l"/>
                        </a:tabLst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none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buSzPct val="153846"/>
                        <a:buNone/>
                        <a:tabLst>
                          <a:tab pos="44386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length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43865" algn="l"/>
                        </a:tabLst>
                      </a:pPr>
                      <a:r>
                        <a:rPr sz="6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4386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Inherit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min-height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Thiết lập chiều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cao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tối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thiểu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994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length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4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Inherit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min-width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797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Thiết lập chiều rông tối</a:t>
                      </a:r>
                      <a:r>
                        <a:rPr sz="600" spc="-22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thiểu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994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length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dirty="0">
                          <a:latin typeface="Arial"/>
                          <a:cs typeface="Arial"/>
                        </a:rPr>
                        <a:t>%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Inherit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4534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width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797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Thiết lập chiều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rộng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65430" indent="0">
                        <a:lnSpc>
                          <a:spcPct val="100000"/>
                        </a:lnSpc>
                        <a:spcBef>
                          <a:spcPts val="100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auto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50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length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dirty="0">
                          <a:latin typeface="Arial"/>
                          <a:cs typeface="Arial"/>
                        </a:rPr>
                        <a:t>%</a:t>
                      </a:r>
                    </a:p>
                    <a:p>
                      <a:pPr marL="265430" indent="0">
                        <a:lnSpc>
                          <a:spcPct val="100000"/>
                        </a:lnSpc>
                        <a:spcBef>
                          <a:spcPts val="35"/>
                        </a:spcBef>
                        <a:buSzPct val="153846"/>
                        <a:buNone/>
                        <a:tabLst>
                          <a:tab pos="496570" algn="l"/>
                          <a:tab pos="49720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inherit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106529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9" dirty="0"/>
              <a:t>PADDING</a:t>
            </a:r>
            <a:r>
              <a:rPr lang="vi-VN" spc="-37" dirty="0"/>
              <a:t> </a:t>
            </a:r>
            <a:r>
              <a:rPr lang="vi-VN" spc="-2" dirty="0"/>
              <a:t>1-3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407980"/>
            <a:ext cx="3480839" cy="862700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3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Padding CSS được 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không </a:t>
            </a:r>
            <a:r>
              <a:rPr dirty="0">
                <a:latin typeface="Calibri"/>
                <a:cs typeface="Calibri"/>
              </a:rPr>
              <a:t>gian giữa viền các</a:t>
            </a:r>
            <a:r>
              <a:rPr spc="-9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phần  tử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</a:p>
          <a:p>
            <a:pPr marL="125916" indent="-120344">
              <a:lnSpc>
                <a:spcPts val="873"/>
              </a:lnSpc>
              <a:spcBef>
                <a:spcPts val="3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nền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phần tử ảnh </a:t>
            </a:r>
            <a:r>
              <a:rPr dirty="0">
                <a:latin typeface="Calibri"/>
                <a:cs typeface="Calibri"/>
              </a:rPr>
              <a:t>hưởng </a:t>
            </a:r>
            <a:r>
              <a:rPr spc="2" dirty="0">
                <a:latin typeface="Calibri"/>
                <a:cs typeface="Calibri"/>
              </a:rPr>
              <a:t>đến 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padding.</a:t>
            </a:r>
          </a:p>
          <a:p>
            <a:pPr marL="125916" indent="-120344">
              <a:lnSpc>
                <a:spcPts val="921"/>
              </a:lnSpc>
              <a:spcBef>
                <a:spcPts val="3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thuộc tính riêng biệt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top, right, bottom,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left, giá trị padding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khác</a:t>
            </a:r>
            <a:endParaRPr dirty="0">
              <a:latin typeface="Calibri"/>
              <a:cs typeface="Calibri"/>
            </a:endParaRPr>
          </a:p>
          <a:p>
            <a:pPr marL="125916">
              <a:lnSpc>
                <a:spcPts val="915"/>
              </a:lnSpc>
              <a:spcBef>
                <a:spcPts val="300"/>
              </a:spcBef>
            </a:pPr>
            <a:r>
              <a:rPr spc="2" dirty="0">
                <a:latin typeface="Calibri"/>
                <a:cs typeface="Calibri"/>
              </a:rPr>
              <a:t>nhau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nó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thay đổi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cách riêng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biệt.</a:t>
            </a:r>
          </a:p>
          <a:p>
            <a:pPr marL="125916" indent="-120344">
              <a:lnSpc>
                <a:spcPts val="939"/>
              </a:lnSpc>
              <a:spcBef>
                <a:spcPts val="3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giá trị </a:t>
            </a:r>
            <a:r>
              <a:rPr spc="2" dirty="0">
                <a:latin typeface="Calibri"/>
                <a:cs typeface="Calibri"/>
              </a:rPr>
              <a:t>khác nhau được </a:t>
            </a:r>
            <a:r>
              <a:rPr dirty="0">
                <a:latin typeface="Calibri"/>
                <a:cs typeface="Calibri"/>
              </a:rPr>
              <a:t>sử dụng trong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padding.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624737"/>
              </p:ext>
            </p:extLst>
          </p:nvPr>
        </p:nvGraphicFramePr>
        <p:xfrm>
          <a:off x="473977" y="1454150"/>
          <a:ext cx="2772569" cy="8703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341"/>
                <a:gridCol w="2206228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7970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800" spc="0" dirty="0">
                          <a:latin typeface="Arial"/>
                          <a:cs typeface="Arial"/>
                        </a:rPr>
                        <a:t>length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76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70510" marR="23304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giá trị cố định cho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padding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ở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dạng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pixels, pt,  em.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75"/>
                        </a:spcBef>
                      </a:pPr>
                      <a:r>
                        <a:rPr sz="800" dirty="0">
                          <a:latin typeface="Arial"/>
                          <a:cs typeface="Arial"/>
                        </a:rPr>
                        <a:t>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793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70510" marR="3098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giá trị tỉ lệ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phần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trăm so với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tượng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chứa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nó.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106529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9" dirty="0"/>
              <a:t>PADDING</a:t>
            </a:r>
            <a:r>
              <a:rPr lang="vi-VN" spc="-37" dirty="0"/>
              <a:t> </a:t>
            </a:r>
            <a:r>
              <a:rPr lang="vi-VN" spc="-2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2" y="380377"/>
            <a:ext cx="3596863" cy="151113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159345" marR="2072594">
              <a:lnSpc>
                <a:spcPct val="102200"/>
              </a:lnSpc>
              <a:spcBef>
                <a:spcPts val="630"/>
              </a:spcBef>
            </a:pPr>
            <a:r>
              <a:rPr sz="700" spc="-2" dirty="0">
                <a:latin typeface="Courier New"/>
                <a:cs typeface="Courier New"/>
              </a:rPr>
              <a:t>padding-top:10px;  padding-bottom:10px;  padding-right:15px;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padding-left:15px;</a:t>
            </a:r>
            <a:endParaRPr sz="700" dirty="0">
              <a:latin typeface="Courier New"/>
              <a:cs typeface="Courier New"/>
            </a:endParaRPr>
          </a:p>
          <a:p>
            <a:pPr marL="125916" indent="-120344">
              <a:spcBef>
                <a:spcPts val="5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Bạn cũng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chỉ rút ngọn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159345">
              <a:spcBef>
                <a:spcPts val="941"/>
              </a:spcBef>
            </a:pPr>
            <a:r>
              <a:rPr sz="700" spc="-2" dirty="0">
                <a:latin typeface="Courier New"/>
                <a:cs typeface="Courier New"/>
              </a:rPr>
              <a:t>padding:25px 50px 75px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100px;</a:t>
            </a:r>
            <a:endParaRPr sz="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71323">
              <a:lnSpc>
                <a:spcPts val="948"/>
              </a:lnSpc>
              <a:spcBef>
                <a:spcPts val="614"/>
              </a:spcBef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spc="-4" dirty="0">
                <a:latin typeface="Calibri"/>
                <a:cs typeface="Calibri"/>
              </a:rPr>
              <a:t>đó, </a:t>
            </a:r>
            <a:r>
              <a:rPr dirty="0">
                <a:latin typeface="Calibri"/>
                <a:cs typeface="Calibri"/>
              </a:rPr>
              <a:t>top padding là </a:t>
            </a:r>
            <a:r>
              <a:rPr spc="2" dirty="0">
                <a:latin typeface="Courier New"/>
                <a:cs typeface="Courier New"/>
              </a:rPr>
              <a:t>25px</a:t>
            </a:r>
            <a:r>
              <a:rPr spc="2" dirty="0">
                <a:latin typeface="Calibri"/>
                <a:cs typeface="Calibri"/>
              </a:rPr>
              <a:t>, </a:t>
            </a:r>
            <a:r>
              <a:rPr dirty="0">
                <a:latin typeface="Calibri"/>
                <a:cs typeface="Calibri"/>
              </a:rPr>
              <a:t>right padding là </a:t>
            </a:r>
            <a:r>
              <a:rPr spc="2" dirty="0">
                <a:latin typeface="Courier New"/>
                <a:cs typeface="Courier New"/>
              </a:rPr>
              <a:t>50px</a:t>
            </a:r>
            <a:r>
              <a:rPr spc="2" dirty="0">
                <a:latin typeface="Calibri"/>
                <a:cs typeface="Calibri"/>
              </a:rPr>
              <a:t>, </a:t>
            </a:r>
            <a:r>
              <a:rPr dirty="0">
                <a:latin typeface="Calibri"/>
                <a:cs typeface="Calibri"/>
              </a:rPr>
              <a:t>bottom padding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</a:p>
          <a:p>
            <a:pPr marL="5571">
              <a:lnSpc>
                <a:spcPts val="948"/>
              </a:lnSpc>
            </a:pPr>
            <a:r>
              <a:rPr spc="2" dirty="0">
                <a:latin typeface="Courier New"/>
                <a:cs typeface="Courier New"/>
              </a:rPr>
              <a:t>75px</a:t>
            </a:r>
            <a:r>
              <a:rPr spc="2" dirty="0">
                <a:latin typeface="Calibri"/>
                <a:cs typeface="Calibri"/>
              </a:rPr>
              <a:t>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left padding là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100px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106529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9" dirty="0"/>
              <a:t>PADDING</a:t>
            </a:r>
            <a:r>
              <a:rPr lang="vi-VN" spc="-37" dirty="0"/>
              <a:t> </a:t>
            </a:r>
            <a:r>
              <a:rPr lang="vi-VN" spc="-2" dirty="0"/>
              <a:t>3-3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84305"/>
            <a:ext cx="1669868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</a:t>
            </a:r>
            <a:r>
              <a:rPr spc="2" dirty="0">
                <a:latin typeface="Calibri"/>
                <a:cs typeface="Calibri"/>
              </a:rPr>
              <a:t>thuộc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794" y="880801"/>
            <a:ext cx="3117820" cy="1439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67303"/>
              </p:ext>
            </p:extLst>
          </p:nvPr>
        </p:nvGraphicFramePr>
        <p:xfrm>
          <a:off x="462095" y="884202"/>
          <a:ext cx="3102637" cy="1429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2238"/>
                <a:gridCol w="2430399"/>
              </a:tblGrid>
              <a:tr h="21765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padding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Định nghĩa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padding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padding-bottom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Định nghĩa padding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dưới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32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padding-left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Định nghĩa padding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trái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padding-right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Định nghĩa padding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phải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padding-top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Định nghĩa padding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trên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MỤC</a:t>
            </a:r>
            <a:r>
              <a:rPr lang="vi-VN" spc="-31" dirty="0"/>
              <a:t> </a:t>
            </a:r>
            <a:r>
              <a:rPr lang="vi-VN" spc="-2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7" y="338196"/>
            <a:ext cx="2159743" cy="829790"/>
          </a:xfrm>
          <a:prstGeom prst="rect">
            <a:avLst/>
          </a:prstGeom>
        </p:spPr>
        <p:txBody>
          <a:bodyPr vert="horz" wrap="square" lIns="0" tIns="15322" rIns="0" bIns="0" rtlCol="0">
            <a:spAutoFit/>
          </a:bodyPr>
          <a:lstStyle/>
          <a:p>
            <a:pPr marL="125916" indent="-120344">
              <a:spcBef>
                <a:spcPts val="12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Định dạng hình ảnh </a:t>
            </a:r>
            <a:r>
              <a:rPr sz="900" dirty="0">
                <a:latin typeface="Calibri"/>
                <a:cs typeface="Calibri"/>
              </a:rPr>
              <a:t>trong trang</a:t>
            </a:r>
            <a:r>
              <a:rPr sz="900" spc="-13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web.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Chèn ảnh, </a:t>
            </a:r>
            <a:r>
              <a:rPr sz="900" spc="2" dirty="0">
                <a:latin typeface="Calibri"/>
                <a:cs typeface="Calibri"/>
              </a:rPr>
              <a:t>kích </a:t>
            </a:r>
            <a:r>
              <a:rPr sz="900" spc="4" dirty="0">
                <a:latin typeface="Calibri"/>
                <a:cs typeface="Calibri"/>
              </a:rPr>
              <a:t>thước,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padding cho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ảnh.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Hình </a:t>
            </a:r>
            <a:r>
              <a:rPr sz="900" spc="4" dirty="0">
                <a:latin typeface="Calibri"/>
                <a:cs typeface="Calibri"/>
              </a:rPr>
              <a:t>ảnh động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9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CSS3.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Sử dung CSS3 </a:t>
            </a:r>
            <a:r>
              <a:rPr sz="900" dirty="0">
                <a:latin typeface="Calibri"/>
                <a:cs typeface="Calibri"/>
              </a:rPr>
              <a:t>trên </a:t>
            </a:r>
            <a:r>
              <a:rPr sz="900" spc="2" dirty="0">
                <a:latin typeface="Calibri"/>
                <a:cs typeface="Calibri"/>
              </a:rPr>
              <a:t>các thiết bị di</a:t>
            </a:r>
            <a:r>
              <a:rPr sz="900" spc="-37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động.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9906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HÌNH </a:t>
            </a:r>
            <a:r>
              <a:rPr lang="vi-VN" spc="-2" dirty="0"/>
              <a:t>ẢNH THU </a:t>
            </a:r>
            <a:r>
              <a:rPr lang="vi-VN" spc="-4" dirty="0"/>
              <a:t>NHỎ</a:t>
            </a:r>
            <a:r>
              <a:rPr lang="en-US" spc="-4" dirty="0"/>
              <a:t> </a:t>
            </a:r>
            <a:r>
              <a:rPr lang="vi-VN" spc="-4" dirty="0"/>
              <a:t>(THUMBNAIL)</a:t>
            </a:r>
            <a:r>
              <a:rPr lang="vi-VN" spc="4" dirty="0"/>
              <a:t> </a:t>
            </a:r>
            <a:r>
              <a:rPr lang="vi-VN" spc="-2" dirty="0"/>
              <a:t>1-5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12343" y="416425"/>
            <a:ext cx="3494042" cy="235342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thumbnail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ảnh </a:t>
            </a:r>
            <a:r>
              <a:rPr spc="-2" dirty="0">
                <a:latin typeface="Calibri"/>
                <a:cs typeface="Calibri"/>
              </a:rPr>
              <a:t>nhỏ,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hình ảnh lớn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hơn.</a:t>
            </a: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Nhấn </a:t>
            </a:r>
            <a:r>
              <a:rPr spc="-2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thu </a:t>
            </a:r>
            <a:r>
              <a:rPr dirty="0">
                <a:latin typeface="Calibri"/>
                <a:cs typeface="Calibri"/>
              </a:rPr>
              <a:t>nhỏ sẽ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ban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lớn hơn, có thể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xem  và tải</a:t>
            </a:r>
            <a:r>
              <a:rPr spc="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về.</a:t>
            </a: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4" dirty="0">
                <a:latin typeface="Calibri"/>
                <a:cs typeface="Calibri"/>
              </a:rPr>
              <a:t>Ngay </a:t>
            </a:r>
            <a:r>
              <a:rPr dirty="0">
                <a:latin typeface="Calibri"/>
                <a:cs typeface="Calibri"/>
              </a:rPr>
              <a:t>cả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hiệu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di chuột có thể </a:t>
            </a:r>
            <a:r>
              <a:rPr spc="2" dirty="0">
                <a:latin typeface="Calibri"/>
                <a:cs typeface="Calibri"/>
              </a:rPr>
              <a:t>được đưa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thông qua CSS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159345">
              <a:spcBef>
                <a:spcPts val="636"/>
              </a:spcBef>
            </a:pPr>
            <a:r>
              <a:rPr sz="700" dirty="0">
                <a:latin typeface="Courier New"/>
                <a:cs typeface="Courier New"/>
              </a:rPr>
              <a:t>&lt;!DOCTYPE</a:t>
            </a:r>
            <a:r>
              <a:rPr lang="vi-VN" sz="700" baseline="-8680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html&gt;</a:t>
            </a: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0" dirty="0" err="1">
                <a:latin typeface="Courier New"/>
                <a:cs typeface="Courier New"/>
              </a:rPr>
              <a:t>lang</a:t>
            </a:r>
            <a:r>
              <a:rPr sz="700" spc="-20" dirty="0">
                <a:latin typeface="Courier New"/>
                <a:cs typeface="Courier New"/>
              </a:rPr>
              <a:t>=</a:t>
            </a:r>
            <a:r>
              <a:rPr lang="vi-VN" sz="700" spc="-20" baseline="-8680" dirty="0">
                <a:latin typeface="Courier New"/>
                <a:cs typeface="Courier New"/>
              </a:rPr>
              <a:t>"</a:t>
            </a:r>
            <a:r>
              <a:rPr sz="700" spc="-20" dirty="0" err="1">
                <a:latin typeface="Courier New"/>
                <a:cs typeface="Courier New"/>
              </a:rPr>
              <a:t>en</a:t>
            </a:r>
            <a:r>
              <a:rPr lang="vi-VN" sz="700" spc="-20" baseline="-8680" dirty="0">
                <a:latin typeface="Courier New"/>
                <a:cs typeface="Courier New"/>
              </a:rPr>
              <a:t>"</a:t>
            </a:r>
            <a:r>
              <a:rPr sz="700" spc="-20" dirty="0">
                <a:latin typeface="Courier New"/>
                <a:cs typeface="Courier New"/>
              </a:rPr>
              <a:t>&gt;</a:t>
            </a:r>
            <a:endParaRPr lang="vi-VN" sz="700" spc="-20" dirty="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lang="vi-VN" sz="1100" spc="-20" baseline="-8680" dirty="0">
                <a:latin typeface="Courier New"/>
                <a:cs typeface="Courier New"/>
              </a:rPr>
              <a:t>&lt;head&gt;</a:t>
            </a:r>
          </a:p>
          <a:p>
            <a:pPr marL="159345">
              <a:spcBef>
                <a:spcPts val="15"/>
              </a:spcBef>
            </a:pPr>
            <a:r>
              <a:rPr lang="vi-VN" sz="1100" spc="-20" baseline="-8680" dirty="0">
                <a:latin typeface="Courier New"/>
                <a:cs typeface="Courier New"/>
              </a:rPr>
              <a:t>	&lt;meta charset="UTF-8"&gt;</a:t>
            </a:r>
          </a:p>
          <a:p>
            <a:pPr marL="159345">
              <a:spcBef>
                <a:spcPts val="15"/>
              </a:spcBef>
            </a:pPr>
            <a:r>
              <a:rPr lang="vi-VN" sz="1100" spc="-20" baseline="-8680" dirty="0">
                <a:latin typeface="Courier New"/>
                <a:cs typeface="Courier New"/>
              </a:rPr>
              <a:t>	&lt;title&gt;Thumbnail&lt;/title&gt;</a:t>
            </a:r>
          </a:p>
          <a:p>
            <a:pPr marL="159345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&lt;style&gt;</a:t>
            </a:r>
          </a:p>
          <a:p>
            <a:pPr marL="560492" lvl="2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/* general */</a:t>
            </a:r>
          </a:p>
          <a:p>
            <a:pPr marL="560492" lvl="2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body {</a:t>
            </a:r>
          </a:p>
          <a:p>
            <a:pPr marL="560492" lvl="2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	margin:0;</a:t>
            </a:r>
          </a:p>
          <a:p>
            <a:pPr marL="560492" lvl="2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	padding:40px 80px;</a:t>
            </a:r>
          </a:p>
          <a:p>
            <a:pPr marL="560492" lvl="2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	background:#fff;</a:t>
            </a:r>
          </a:p>
          <a:p>
            <a:pPr marL="560492" lvl="2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	font:70% Arial, Helvetica, sans-serif;</a:t>
            </a:r>
          </a:p>
          <a:p>
            <a:pPr marL="560492" lvl="2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	color:#555;</a:t>
            </a:r>
          </a:p>
          <a:p>
            <a:pPr marL="560492" lvl="2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	line-height:100%;</a:t>
            </a:r>
          </a:p>
          <a:p>
            <a:pPr marL="560492" lvl="2">
              <a:spcBef>
                <a:spcPts val="15"/>
              </a:spcBef>
            </a:pPr>
            <a:r>
              <a:rPr lang="vi-VN" sz="1100" baseline="-8680" dirty="0">
                <a:latin typeface="Courier New"/>
                <a:cs typeface="Courier New"/>
              </a:rPr>
              <a:t>	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9906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Hình </a:t>
            </a:r>
            <a:r>
              <a:rPr spc="-2" dirty="0"/>
              <a:t>ảnh </a:t>
            </a:r>
            <a:r>
              <a:rPr spc="-2" dirty="0" err="1"/>
              <a:t>thu</a:t>
            </a:r>
            <a:r>
              <a:rPr spc="-2" dirty="0"/>
              <a:t> </a:t>
            </a:r>
            <a:r>
              <a:rPr spc="-4" dirty="0" err="1"/>
              <a:t>nhỏ</a:t>
            </a:r>
            <a:r>
              <a:rPr lang="vi-VN" spc="-4" dirty="0"/>
              <a:t> </a:t>
            </a:r>
            <a:r>
              <a:rPr spc="-4" dirty="0"/>
              <a:t>(Thumbnail)</a:t>
            </a:r>
            <a:r>
              <a:rPr spc="-9" dirty="0"/>
              <a:t> </a:t>
            </a:r>
            <a:r>
              <a:rPr dirty="0"/>
              <a:t>2-</a:t>
            </a:r>
            <a:r>
              <a:rPr lang="vi-VN" dirty="0"/>
              <a:t>5</a:t>
            </a:r>
            <a:endParaRPr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21" name="object 8"/>
          <p:cNvSpPr txBox="1"/>
          <p:nvPr/>
        </p:nvSpPr>
        <p:spPr>
          <a:xfrm>
            <a:off x="37628" y="340078"/>
            <a:ext cx="1999111" cy="231450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359918" lvl="1"/>
            <a:r>
              <a:rPr lang="vi-VN" sz="700" dirty="0">
                <a:latin typeface="Courier New"/>
                <a:cs typeface="Courier New"/>
              </a:rPr>
              <a:t>h1, h2{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font-size:180%;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font-weight:normal;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color:#555;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p{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margin:1em 0;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p.text{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width:500px;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a{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color:#f20;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text-decoration:none;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a:hover{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color:#999;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img{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border:none;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22" name="object 8"/>
          <p:cNvSpPr txBox="1"/>
          <p:nvPr/>
        </p:nvSpPr>
        <p:spPr>
          <a:xfrm>
            <a:off x="2036739" y="340078"/>
            <a:ext cx="1891068" cy="253428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lvl="1"/>
            <a:r>
              <a:rPr lang="vi-VN" sz="700" dirty="0">
                <a:latin typeface="Courier New"/>
                <a:cs typeface="Courier New"/>
              </a:rPr>
              <a:t>/* // general */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/* thumbnail list */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ul#thumbs, ul#thumbs li{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margin:0;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padding:0;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list-style:none;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ul#thumbs li{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float:left;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margin-right:0px;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border:1px solid #999;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padding:2px;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ul#thumbs a{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display:block;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float:left;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width:125px;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height:135px;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line-height:50px;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overflow:hidden;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position:relative;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	z-index:1;</a:t>
            </a:r>
          </a:p>
          <a:p>
            <a:pPr lvl="1"/>
            <a:r>
              <a:rPr lang="vi-VN" sz="700" dirty="0">
                <a:latin typeface="Courier New"/>
                <a:cs typeface="Courier New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8370" y="2942807"/>
            <a:ext cx="78391" cy="8257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9906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Hình </a:t>
            </a:r>
            <a:r>
              <a:rPr spc="-2" dirty="0"/>
              <a:t>ảnh </a:t>
            </a:r>
            <a:r>
              <a:rPr spc="-2" dirty="0" err="1"/>
              <a:t>thu</a:t>
            </a:r>
            <a:r>
              <a:rPr spc="-2" dirty="0"/>
              <a:t> </a:t>
            </a:r>
            <a:r>
              <a:rPr spc="-4" dirty="0" err="1"/>
              <a:t>nhỏ</a:t>
            </a:r>
            <a:r>
              <a:rPr lang="vi-VN" spc="-4" dirty="0"/>
              <a:t> </a:t>
            </a:r>
            <a:r>
              <a:rPr spc="-4" dirty="0"/>
              <a:t>(Thumbnail)</a:t>
            </a:r>
            <a:r>
              <a:rPr spc="-9" dirty="0"/>
              <a:t> </a:t>
            </a:r>
            <a:r>
              <a:rPr lang="vi-VN" spc="-9" dirty="0"/>
              <a:t>3</a:t>
            </a:r>
            <a:r>
              <a:rPr dirty="0"/>
              <a:t>-</a:t>
            </a:r>
            <a:r>
              <a:rPr lang="vi-VN" dirty="0"/>
              <a:t>5</a:t>
            </a:r>
            <a:endParaRPr dirty="0"/>
          </a:p>
        </p:txBody>
      </p:sp>
      <p:sp>
        <p:nvSpPr>
          <p:cNvPr id="16" name="object 8"/>
          <p:cNvSpPr txBox="1"/>
          <p:nvPr/>
        </p:nvSpPr>
        <p:spPr>
          <a:xfrm>
            <a:off x="37628" y="476109"/>
            <a:ext cx="1999111" cy="209473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359918" lvl="1"/>
            <a:r>
              <a:rPr lang="vi-VN" sz="700" dirty="0">
                <a:latin typeface="Courier New"/>
                <a:cs typeface="Courier New"/>
              </a:rPr>
              <a:t>ul#thumbs a img{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float:left;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position:absolute;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top:0px;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left:0px;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/* mouse over */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ul#thumbs a:hover{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overflow:visible;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z-index:1000;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border:none;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ul#thumbs a:hover img{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border:1px solid #999;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background:#fff;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padding:2px;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/* // mouse over */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/* clearing floats */ </a:t>
            </a:r>
            <a:endParaRPr lang="vi-VN" sz="1100" baseline="-8680" dirty="0">
              <a:latin typeface="Courier New"/>
              <a:cs typeface="Courier New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961702" y="476109"/>
            <a:ext cx="1999111" cy="231450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359918" lvl="1"/>
            <a:r>
              <a:rPr lang="vi-VN" sz="700" dirty="0">
                <a:latin typeface="Courier New"/>
                <a:cs typeface="Courier New"/>
              </a:rPr>
              <a:t>ul#thumbs:after, li#thumbs:after{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content:".";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display:block;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height:0;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clear:both;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visibility:hidden;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ul#thumbs, li#thumbs{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display:block;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ul#thumbs, li#thumbs{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min-height:1%;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* html ul#thumbs, * html li#thumbs{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	height:1%;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}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/* // clearing floats */ </a:t>
            </a:r>
          </a:p>
          <a:p>
            <a:pPr marL="359918" lvl="1"/>
            <a:r>
              <a:rPr lang="vi-VN" sz="700" dirty="0">
                <a:latin typeface="Courier New"/>
                <a:cs typeface="Courier New"/>
              </a:rPr>
              <a:t>/* // thumbnail list */</a:t>
            </a:r>
          </a:p>
          <a:p>
            <a:pPr marL="159345"/>
            <a:r>
              <a:rPr lang="vi-VN" sz="1100" baseline="-8680" dirty="0">
                <a:latin typeface="Courier New"/>
                <a:cs typeface="Courier New"/>
              </a:rPr>
              <a:t>&lt;style&gt;</a:t>
            </a:r>
          </a:p>
        </p:txBody>
      </p:sp>
    </p:spTree>
    <p:extLst>
      <p:ext uri="{BB962C8B-B14F-4D97-AF65-F5344CB8AC3E}">
        <p14:creationId xmlns:p14="http://schemas.microsoft.com/office/powerpoint/2010/main" val="97668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8370" y="2942807"/>
            <a:ext cx="78391" cy="8257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9906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Hình </a:t>
            </a:r>
            <a:r>
              <a:rPr spc="-2" dirty="0"/>
              <a:t>ảnh </a:t>
            </a:r>
            <a:r>
              <a:rPr spc="-2" dirty="0" err="1"/>
              <a:t>thu</a:t>
            </a:r>
            <a:r>
              <a:rPr spc="-2" dirty="0"/>
              <a:t> </a:t>
            </a:r>
            <a:r>
              <a:rPr spc="-4" dirty="0" err="1"/>
              <a:t>nhỏ</a:t>
            </a:r>
            <a:r>
              <a:rPr lang="vi-VN" spc="-4" dirty="0"/>
              <a:t> </a:t>
            </a:r>
            <a:r>
              <a:rPr spc="-4" dirty="0"/>
              <a:t>(Thumbnail)</a:t>
            </a:r>
            <a:r>
              <a:rPr spc="-9" dirty="0"/>
              <a:t> </a:t>
            </a:r>
            <a:r>
              <a:rPr lang="vi-VN" dirty="0"/>
              <a:t>4</a:t>
            </a:r>
            <a:r>
              <a:rPr dirty="0"/>
              <a:t>-</a:t>
            </a:r>
            <a:r>
              <a:rPr lang="vi-VN" dirty="0"/>
              <a:t>5</a:t>
            </a:r>
            <a:endParaRPr dirty="0"/>
          </a:p>
        </p:txBody>
      </p:sp>
      <p:sp>
        <p:nvSpPr>
          <p:cNvPr id="16" name="object 8"/>
          <p:cNvSpPr txBox="1"/>
          <p:nvPr/>
        </p:nvSpPr>
        <p:spPr>
          <a:xfrm>
            <a:off x="37628" y="442101"/>
            <a:ext cx="3849937" cy="132552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59345"/>
            <a:r>
              <a:rPr lang="vi-VN" sz="700" dirty="0">
                <a:latin typeface="Courier New"/>
                <a:cs typeface="Courier New"/>
              </a:rPr>
              <a:t>&lt;/head&gt;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&lt;body&gt;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&lt;h2&gt;Thumbnail&lt;/h2&gt;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&lt;ul id="thumbs"&gt;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&lt;li&gt;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&lt;a href="HTML5.png" target="_blank"&gt;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	&lt;img src="HTML5_small.png"/&gt;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&lt;/a&gt;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&lt;/li&gt;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&lt;/ul&gt;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&lt;/body&gt;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&lt;/html&gt;</a:t>
            </a:r>
            <a:endParaRPr lang="vi-VN" sz="1100" baseline="-868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9906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HÌNH </a:t>
            </a:r>
            <a:r>
              <a:rPr lang="vi-VN" spc="-2" dirty="0"/>
              <a:t>ẢNH THU </a:t>
            </a:r>
            <a:r>
              <a:rPr lang="vi-VN" spc="-4" dirty="0"/>
              <a:t>NHỎ</a:t>
            </a:r>
            <a:r>
              <a:rPr lang="en-US" spc="-4" dirty="0"/>
              <a:t> </a:t>
            </a:r>
            <a:r>
              <a:rPr lang="vi-VN" spc="-4" dirty="0"/>
              <a:t>(THUMBNAIL)</a:t>
            </a:r>
            <a:r>
              <a:rPr lang="vi-VN" spc="-9" dirty="0"/>
              <a:t> 5</a:t>
            </a:r>
            <a:r>
              <a:rPr lang="vi-VN" dirty="0"/>
              <a:t>-5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380377"/>
            <a:ext cx="86945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quả </a:t>
            </a:r>
            <a:r>
              <a:rPr dirty="0" err="1">
                <a:latin typeface="Calibri"/>
                <a:cs typeface="Calibri"/>
              </a:rPr>
              <a:t>khi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lang="vi-VN" spc="-125" dirty="0">
                <a:latin typeface="Calibri"/>
                <a:cs typeface="Calibri"/>
              </a:rPr>
              <a:t>  </a:t>
            </a:r>
            <a:r>
              <a:rPr dirty="0">
                <a:latin typeface="Calibri"/>
                <a:cs typeface="Calibri"/>
              </a:rPr>
              <a:t>hover</a:t>
            </a:r>
          </a:p>
        </p:txBody>
      </p:sp>
      <p:sp>
        <p:nvSpPr>
          <p:cNvPr id="5" name="object 5"/>
          <p:cNvSpPr/>
          <p:nvPr/>
        </p:nvSpPr>
        <p:spPr>
          <a:xfrm>
            <a:off x="825169" y="680156"/>
            <a:ext cx="2541522" cy="1701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725145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94668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fr-FR" spc="-2" dirty="0"/>
              <a:t>LÀM VIỆC </a:t>
            </a:r>
            <a:r>
              <a:rPr lang="fr-FR" spc="-9" dirty="0"/>
              <a:t>VỚI </a:t>
            </a:r>
            <a:r>
              <a:rPr lang="fr-FR" spc="-18" dirty="0"/>
              <a:t>TRANSITIONS </a:t>
            </a:r>
            <a:r>
              <a:rPr lang="fr-FR" spc="-2" dirty="0"/>
              <a:t>CSS3</a:t>
            </a:r>
            <a:r>
              <a:rPr lang="fr-FR" spc="15" dirty="0"/>
              <a:t> </a:t>
            </a:r>
            <a:r>
              <a:rPr lang="fr-FR" dirty="0" smtClean="0"/>
              <a:t>1-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07980"/>
            <a:ext cx="3572983" cy="493963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04474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năm 2007, Apple </a:t>
            </a:r>
            <a:r>
              <a:rPr dirty="0">
                <a:latin typeface="Calibri"/>
                <a:cs typeface="Calibri"/>
              </a:rPr>
              <a:t>giới thiệu quá trình chuyển đổi CSS,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đã </a:t>
            </a:r>
            <a:r>
              <a:rPr spc="-2" dirty="0">
                <a:latin typeface="Calibri"/>
                <a:cs typeface="Calibri"/>
              </a:rPr>
              <a:t>trở  </a:t>
            </a:r>
            <a:r>
              <a:rPr dirty="0">
                <a:latin typeface="Calibri"/>
                <a:cs typeface="Calibri"/>
              </a:rPr>
              <a:t>thành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tính năng </a:t>
            </a:r>
            <a:r>
              <a:rPr spc="2" dirty="0">
                <a:latin typeface="Calibri"/>
                <a:cs typeface="Calibri"/>
              </a:rPr>
              <a:t>độc </a:t>
            </a:r>
            <a:r>
              <a:rPr dirty="0">
                <a:latin typeface="Calibri"/>
                <a:cs typeface="Calibri"/>
              </a:rPr>
              <a:t>quyền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Safari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gọi là CSS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Animation.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6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Đại diện </a:t>
            </a:r>
            <a:r>
              <a:rPr spc="2" dirty="0">
                <a:latin typeface="Calibri"/>
                <a:cs typeface="Calibri"/>
              </a:rPr>
              <a:t>của Apple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Mozilla </a:t>
            </a:r>
            <a:r>
              <a:rPr spc="2" dirty="0">
                <a:latin typeface="Calibri"/>
                <a:cs typeface="Calibri"/>
              </a:rPr>
              <a:t>đã </a:t>
            </a:r>
            <a:r>
              <a:rPr dirty="0">
                <a:latin typeface="Calibri"/>
                <a:cs typeface="Calibri"/>
              </a:rPr>
              <a:t>bắt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bổ sung </a:t>
            </a:r>
            <a:r>
              <a:rPr spc="2" dirty="0">
                <a:latin typeface="Calibri"/>
                <a:cs typeface="Calibri"/>
              </a:rPr>
              <a:t>thêm </a:t>
            </a:r>
            <a:r>
              <a:rPr dirty="0">
                <a:latin typeface="Calibri"/>
                <a:cs typeface="Calibri"/>
              </a:rPr>
              <a:t>các module chuyển đổi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39"/>
              </a:lnSpc>
            </a:pPr>
            <a:r>
              <a:rPr dirty="0">
                <a:latin typeface="Calibri"/>
                <a:cs typeface="Calibri"/>
              </a:rPr>
              <a:t>vào các </a:t>
            </a:r>
            <a:r>
              <a:rPr spc="2" dirty="0">
                <a:latin typeface="Calibri"/>
                <a:cs typeface="Calibri"/>
              </a:rPr>
              <a:t>đặc điểm kỹ </a:t>
            </a:r>
            <a:r>
              <a:rPr dirty="0">
                <a:latin typeface="Calibri"/>
                <a:cs typeface="Calibri"/>
              </a:rPr>
              <a:t>thuật CSS3, </a:t>
            </a:r>
            <a:r>
              <a:rPr spc="2" dirty="0">
                <a:latin typeface="Calibri"/>
                <a:cs typeface="Calibri"/>
              </a:rPr>
              <a:t>Apple đã </a:t>
            </a:r>
            <a:r>
              <a:rPr dirty="0">
                <a:latin typeface="Calibri"/>
                <a:cs typeface="Calibri"/>
              </a:rPr>
              <a:t>thêm </a:t>
            </a:r>
            <a:r>
              <a:rPr spc="-2" dirty="0">
                <a:latin typeface="Calibri"/>
                <a:cs typeface="Calibri"/>
              </a:rPr>
              <a:t>vào WebKit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moz.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0130" y="1054581"/>
            <a:ext cx="2797049" cy="210848"/>
          </a:xfrm>
          <a:custGeom>
            <a:avLst/>
            <a:gdLst/>
            <a:ahLst/>
            <a:cxnLst/>
            <a:rect l="l" t="t" r="r" b="b"/>
            <a:pathLst>
              <a:path w="6457315" h="472439">
                <a:moveTo>
                  <a:pt x="6409944" y="0"/>
                </a:moveTo>
                <a:lnTo>
                  <a:pt x="47243" y="0"/>
                </a:lnTo>
                <a:lnTo>
                  <a:pt x="28851" y="3720"/>
                </a:lnTo>
                <a:lnTo>
                  <a:pt x="13835" y="13858"/>
                </a:lnTo>
                <a:lnTo>
                  <a:pt x="3711" y="28878"/>
                </a:lnTo>
                <a:lnTo>
                  <a:pt x="0" y="47243"/>
                </a:lnTo>
                <a:lnTo>
                  <a:pt x="0" y="425196"/>
                </a:lnTo>
                <a:lnTo>
                  <a:pt x="3711" y="443561"/>
                </a:lnTo>
                <a:lnTo>
                  <a:pt x="13835" y="458581"/>
                </a:lnTo>
                <a:lnTo>
                  <a:pt x="28851" y="468719"/>
                </a:lnTo>
                <a:lnTo>
                  <a:pt x="47243" y="472439"/>
                </a:lnTo>
                <a:lnTo>
                  <a:pt x="6409944" y="472439"/>
                </a:lnTo>
                <a:lnTo>
                  <a:pt x="6428309" y="468719"/>
                </a:lnTo>
                <a:lnTo>
                  <a:pt x="6443329" y="458581"/>
                </a:lnTo>
                <a:lnTo>
                  <a:pt x="6453467" y="443561"/>
                </a:lnTo>
                <a:lnTo>
                  <a:pt x="6457187" y="425196"/>
                </a:lnTo>
                <a:lnTo>
                  <a:pt x="6457187" y="47243"/>
                </a:lnTo>
                <a:lnTo>
                  <a:pt x="6453467" y="28878"/>
                </a:lnTo>
                <a:lnTo>
                  <a:pt x="6443329" y="13858"/>
                </a:lnTo>
                <a:lnTo>
                  <a:pt x="6428309" y="3720"/>
                </a:lnTo>
                <a:lnTo>
                  <a:pt x="640994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130" y="1054581"/>
            <a:ext cx="2797049" cy="210848"/>
          </a:xfrm>
          <a:custGeom>
            <a:avLst/>
            <a:gdLst/>
            <a:ahLst/>
            <a:cxnLst/>
            <a:rect l="l" t="t" r="r" b="b"/>
            <a:pathLst>
              <a:path w="6457315" h="472439">
                <a:moveTo>
                  <a:pt x="0" y="47243"/>
                </a:moveTo>
                <a:lnTo>
                  <a:pt x="3711" y="28878"/>
                </a:lnTo>
                <a:lnTo>
                  <a:pt x="13835" y="13858"/>
                </a:lnTo>
                <a:lnTo>
                  <a:pt x="28851" y="3720"/>
                </a:lnTo>
                <a:lnTo>
                  <a:pt x="47243" y="0"/>
                </a:lnTo>
                <a:lnTo>
                  <a:pt x="6409944" y="0"/>
                </a:lnTo>
                <a:lnTo>
                  <a:pt x="6428309" y="3720"/>
                </a:lnTo>
                <a:lnTo>
                  <a:pt x="6443329" y="13858"/>
                </a:lnTo>
                <a:lnTo>
                  <a:pt x="6453467" y="28878"/>
                </a:lnTo>
                <a:lnTo>
                  <a:pt x="6457187" y="47243"/>
                </a:lnTo>
                <a:lnTo>
                  <a:pt x="6457187" y="425196"/>
                </a:lnTo>
                <a:lnTo>
                  <a:pt x="6453467" y="443561"/>
                </a:lnTo>
                <a:lnTo>
                  <a:pt x="6443329" y="458581"/>
                </a:lnTo>
                <a:lnTo>
                  <a:pt x="6428309" y="468719"/>
                </a:lnTo>
                <a:lnTo>
                  <a:pt x="6409944" y="472439"/>
                </a:lnTo>
                <a:lnTo>
                  <a:pt x="47243" y="472439"/>
                </a:lnTo>
                <a:lnTo>
                  <a:pt x="28851" y="468719"/>
                </a:lnTo>
                <a:lnTo>
                  <a:pt x="13835" y="458581"/>
                </a:lnTo>
                <a:lnTo>
                  <a:pt x="3711" y="443561"/>
                </a:lnTo>
                <a:lnTo>
                  <a:pt x="0" y="425196"/>
                </a:lnTo>
                <a:lnTo>
                  <a:pt x="0" y="472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3706" y="1091819"/>
            <a:ext cx="2743500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hỗ trợ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CSS3 Transitions như</a:t>
            </a:r>
            <a:r>
              <a:rPr sz="700"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027" y="1265429"/>
            <a:ext cx="237924" cy="170889"/>
          </a:xfrm>
          <a:custGeom>
            <a:avLst/>
            <a:gdLst/>
            <a:ahLst/>
            <a:cxnLst/>
            <a:rect l="l" t="t" r="r" b="b"/>
            <a:pathLst>
              <a:path w="549275" h="382905">
                <a:moveTo>
                  <a:pt x="0" y="0"/>
                </a:moveTo>
                <a:lnTo>
                  <a:pt x="0" y="382905"/>
                </a:lnTo>
                <a:lnTo>
                  <a:pt x="548894" y="382905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676" y="1326643"/>
            <a:ext cx="2864438" cy="219917"/>
          </a:xfrm>
          <a:custGeom>
            <a:avLst/>
            <a:gdLst/>
            <a:ahLst/>
            <a:cxnLst/>
            <a:rect l="l" t="t" r="r" b="b"/>
            <a:pathLst>
              <a:path w="6612890" h="492760">
                <a:moveTo>
                  <a:pt x="6563359" y="0"/>
                </a:moveTo>
                <a:lnTo>
                  <a:pt x="49275" y="0"/>
                </a:lnTo>
                <a:lnTo>
                  <a:pt x="30110" y="3877"/>
                </a:lnTo>
                <a:lnTo>
                  <a:pt x="14446" y="14446"/>
                </a:lnTo>
                <a:lnTo>
                  <a:pt x="3877" y="30110"/>
                </a:lnTo>
                <a:lnTo>
                  <a:pt x="0" y="49275"/>
                </a:lnTo>
                <a:lnTo>
                  <a:pt x="0" y="442975"/>
                </a:lnTo>
                <a:lnTo>
                  <a:pt x="3877" y="462141"/>
                </a:lnTo>
                <a:lnTo>
                  <a:pt x="14446" y="477805"/>
                </a:lnTo>
                <a:lnTo>
                  <a:pt x="30110" y="488374"/>
                </a:lnTo>
                <a:lnTo>
                  <a:pt x="49275" y="492251"/>
                </a:lnTo>
                <a:lnTo>
                  <a:pt x="6563359" y="492251"/>
                </a:lnTo>
                <a:lnTo>
                  <a:pt x="6582525" y="488374"/>
                </a:lnTo>
                <a:lnTo>
                  <a:pt x="6598189" y="477805"/>
                </a:lnTo>
                <a:lnTo>
                  <a:pt x="6608758" y="462141"/>
                </a:lnTo>
                <a:lnTo>
                  <a:pt x="6612636" y="442975"/>
                </a:lnTo>
                <a:lnTo>
                  <a:pt x="6612636" y="49275"/>
                </a:lnTo>
                <a:lnTo>
                  <a:pt x="6608758" y="30110"/>
                </a:lnTo>
                <a:lnTo>
                  <a:pt x="6598189" y="14446"/>
                </a:lnTo>
                <a:lnTo>
                  <a:pt x="6582525" y="3877"/>
                </a:lnTo>
                <a:lnTo>
                  <a:pt x="6563359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676" y="1326643"/>
            <a:ext cx="2864438" cy="219917"/>
          </a:xfrm>
          <a:custGeom>
            <a:avLst/>
            <a:gdLst/>
            <a:ahLst/>
            <a:cxnLst/>
            <a:rect l="l" t="t" r="r" b="b"/>
            <a:pathLst>
              <a:path w="6612890" h="492760">
                <a:moveTo>
                  <a:pt x="0" y="49275"/>
                </a:moveTo>
                <a:lnTo>
                  <a:pt x="3877" y="30110"/>
                </a:lnTo>
                <a:lnTo>
                  <a:pt x="14446" y="14446"/>
                </a:lnTo>
                <a:lnTo>
                  <a:pt x="30110" y="3877"/>
                </a:lnTo>
                <a:lnTo>
                  <a:pt x="49275" y="0"/>
                </a:lnTo>
                <a:lnTo>
                  <a:pt x="6563359" y="0"/>
                </a:lnTo>
                <a:lnTo>
                  <a:pt x="6582525" y="3877"/>
                </a:lnTo>
                <a:lnTo>
                  <a:pt x="6598189" y="14446"/>
                </a:lnTo>
                <a:lnTo>
                  <a:pt x="6608758" y="30110"/>
                </a:lnTo>
                <a:lnTo>
                  <a:pt x="6612636" y="49275"/>
                </a:lnTo>
                <a:lnTo>
                  <a:pt x="6612636" y="442975"/>
                </a:lnTo>
                <a:lnTo>
                  <a:pt x="6608758" y="462141"/>
                </a:lnTo>
                <a:lnTo>
                  <a:pt x="6598189" y="477805"/>
                </a:lnTo>
                <a:lnTo>
                  <a:pt x="6582525" y="488374"/>
                </a:lnTo>
                <a:lnTo>
                  <a:pt x="6563359" y="492251"/>
                </a:lnTo>
                <a:lnTo>
                  <a:pt x="49275" y="492251"/>
                </a:lnTo>
                <a:lnTo>
                  <a:pt x="30110" y="488374"/>
                </a:lnTo>
                <a:lnTo>
                  <a:pt x="14446" y="477805"/>
                </a:lnTo>
                <a:lnTo>
                  <a:pt x="3877" y="462141"/>
                </a:lnTo>
                <a:lnTo>
                  <a:pt x="0" y="442975"/>
                </a:lnTo>
                <a:lnTo>
                  <a:pt x="0" y="49275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0027" y="1265429"/>
            <a:ext cx="237924" cy="456837"/>
          </a:xfrm>
          <a:custGeom>
            <a:avLst/>
            <a:gdLst/>
            <a:ahLst/>
            <a:cxnLst/>
            <a:rect l="l" t="t" r="r" b="b"/>
            <a:pathLst>
              <a:path w="549275" h="1023620">
                <a:moveTo>
                  <a:pt x="0" y="0"/>
                </a:moveTo>
                <a:lnTo>
                  <a:pt x="0" y="1023239"/>
                </a:lnTo>
                <a:lnTo>
                  <a:pt x="548894" y="1023239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676" y="1608228"/>
            <a:ext cx="2872965" cy="228702"/>
          </a:xfrm>
          <a:custGeom>
            <a:avLst/>
            <a:gdLst/>
            <a:ahLst/>
            <a:cxnLst/>
            <a:rect l="l" t="t" r="r" b="b"/>
            <a:pathLst>
              <a:path w="6632575" h="512445">
                <a:moveTo>
                  <a:pt x="6581267" y="0"/>
                </a:moveTo>
                <a:lnTo>
                  <a:pt x="51181" y="0"/>
                </a:lnTo>
                <a:lnTo>
                  <a:pt x="31289" y="4032"/>
                </a:lnTo>
                <a:lnTo>
                  <a:pt x="15017" y="15017"/>
                </a:lnTo>
                <a:lnTo>
                  <a:pt x="4032" y="31289"/>
                </a:lnTo>
                <a:lnTo>
                  <a:pt x="0" y="51181"/>
                </a:lnTo>
                <a:lnTo>
                  <a:pt x="0" y="460882"/>
                </a:lnTo>
                <a:lnTo>
                  <a:pt x="4032" y="480774"/>
                </a:lnTo>
                <a:lnTo>
                  <a:pt x="15017" y="497046"/>
                </a:lnTo>
                <a:lnTo>
                  <a:pt x="31289" y="508031"/>
                </a:lnTo>
                <a:lnTo>
                  <a:pt x="51181" y="512063"/>
                </a:lnTo>
                <a:lnTo>
                  <a:pt x="6581267" y="512063"/>
                </a:lnTo>
                <a:lnTo>
                  <a:pt x="6601158" y="508031"/>
                </a:lnTo>
                <a:lnTo>
                  <a:pt x="6617430" y="497046"/>
                </a:lnTo>
                <a:lnTo>
                  <a:pt x="6628415" y="480774"/>
                </a:lnTo>
                <a:lnTo>
                  <a:pt x="6632448" y="460882"/>
                </a:lnTo>
                <a:lnTo>
                  <a:pt x="6632448" y="51181"/>
                </a:lnTo>
                <a:lnTo>
                  <a:pt x="6628415" y="31289"/>
                </a:lnTo>
                <a:lnTo>
                  <a:pt x="6617430" y="15017"/>
                </a:lnTo>
                <a:lnTo>
                  <a:pt x="6601158" y="4032"/>
                </a:lnTo>
                <a:lnTo>
                  <a:pt x="658126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7676" y="1608228"/>
            <a:ext cx="2872965" cy="228702"/>
          </a:xfrm>
          <a:custGeom>
            <a:avLst/>
            <a:gdLst/>
            <a:ahLst/>
            <a:cxnLst/>
            <a:rect l="l" t="t" r="r" b="b"/>
            <a:pathLst>
              <a:path w="6632575" h="512445">
                <a:moveTo>
                  <a:pt x="0" y="51181"/>
                </a:moveTo>
                <a:lnTo>
                  <a:pt x="4032" y="31289"/>
                </a:lnTo>
                <a:lnTo>
                  <a:pt x="15017" y="15017"/>
                </a:lnTo>
                <a:lnTo>
                  <a:pt x="31289" y="4032"/>
                </a:lnTo>
                <a:lnTo>
                  <a:pt x="51181" y="0"/>
                </a:lnTo>
                <a:lnTo>
                  <a:pt x="6581267" y="0"/>
                </a:lnTo>
                <a:lnTo>
                  <a:pt x="6601158" y="4032"/>
                </a:lnTo>
                <a:lnTo>
                  <a:pt x="6617430" y="15017"/>
                </a:lnTo>
                <a:lnTo>
                  <a:pt x="6628415" y="31289"/>
                </a:lnTo>
                <a:lnTo>
                  <a:pt x="6632448" y="51181"/>
                </a:lnTo>
                <a:lnTo>
                  <a:pt x="6632448" y="460882"/>
                </a:lnTo>
                <a:lnTo>
                  <a:pt x="6628415" y="480774"/>
                </a:lnTo>
                <a:lnTo>
                  <a:pt x="6617430" y="497046"/>
                </a:lnTo>
                <a:lnTo>
                  <a:pt x="6601158" y="508031"/>
                </a:lnTo>
                <a:lnTo>
                  <a:pt x="6581267" y="512063"/>
                </a:lnTo>
                <a:lnTo>
                  <a:pt x="51181" y="512063"/>
                </a:lnTo>
                <a:lnTo>
                  <a:pt x="31289" y="508031"/>
                </a:lnTo>
                <a:lnTo>
                  <a:pt x="15017" y="497046"/>
                </a:lnTo>
                <a:lnTo>
                  <a:pt x="4032" y="480774"/>
                </a:lnTo>
                <a:lnTo>
                  <a:pt x="0" y="460882"/>
                </a:lnTo>
                <a:lnTo>
                  <a:pt x="0" y="51181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0027" y="1265429"/>
            <a:ext cx="237924" cy="756673"/>
          </a:xfrm>
          <a:custGeom>
            <a:avLst/>
            <a:gdLst/>
            <a:ahLst/>
            <a:cxnLst/>
            <a:rect l="l" t="t" r="r" b="b"/>
            <a:pathLst>
              <a:path w="549275" h="1695450">
                <a:moveTo>
                  <a:pt x="0" y="0"/>
                </a:moveTo>
                <a:lnTo>
                  <a:pt x="0" y="1695450"/>
                </a:lnTo>
                <a:lnTo>
                  <a:pt x="548894" y="1695450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7676" y="1902055"/>
            <a:ext cx="2852610" cy="240888"/>
          </a:xfrm>
          <a:custGeom>
            <a:avLst/>
            <a:gdLst/>
            <a:ahLst/>
            <a:cxnLst/>
            <a:rect l="l" t="t" r="r" b="b"/>
            <a:pathLst>
              <a:path w="6585584" h="539750">
                <a:moveTo>
                  <a:pt x="6531229" y="0"/>
                </a:moveTo>
                <a:lnTo>
                  <a:pt x="53975" y="0"/>
                </a:lnTo>
                <a:lnTo>
                  <a:pt x="32950" y="4236"/>
                </a:lnTo>
                <a:lnTo>
                  <a:pt x="15795" y="15795"/>
                </a:lnTo>
                <a:lnTo>
                  <a:pt x="4236" y="32950"/>
                </a:lnTo>
                <a:lnTo>
                  <a:pt x="0" y="53974"/>
                </a:lnTo>
                <a:lnTo>
                  <a:pt x="0" y="485520"/>
                </a:lnTo>
                <a:lnTo>
                  <a:pt x="4236" y="506545"/>
                </a:lnTo>
                <a:lnTo>
                  <a:pt x="15795" y="523700"/>
                </a:lnTo>
                <a:lnTo>
                  <a:pt x="32950" y="535259"/>
                </a:lnTo>
                <a:lnTo>
                  <a:pt x="53975" y="539495"/>
                </a:lnTo>
                <a:lnTo>
                  <a:pt x="6531229" y="539495"/>
                </a:lnTo>
                <a:lnTo>
                  <a:pt x="6552253" y="535259"/>
                </a:lnTo>
                <a:lnTo>
                  <a:pt x="6569408" y="523700"/>
                </a:lnTo>
                <a:lnTo>
                  <a:pt x="6580967" y="506545"/>
                </a:lnTo>
                <a:lnTo>
                  <a:pt x="6585204" y="485520"/>
                </a:lnTo>
                <a:lnTo>
                  <a:pt x="6585204" y="53974"/>
                </a:lnTo>
                <a:lnTo>
                  <a:pt x="6580967" y="32950"/>
                </a:lnTo>
                <a:lnTo>
                  <a:pt x="6569408" y="15795"/>
                </a:lnTo>
                <a:lnTo>
                  <a:pt x="6552253" y="4236"/>
                </a:lnTo>
                <a:lnTo>
                  <a:pt x="6531229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7676" y="1902055"/>
            <a:ext cx="2852610" cy="240888"/>
          </a:xfrm>
          <a:custGeom>
            <a:avLst/>
            <a:gdLst/>
            <a:ahLst/>
            <a:cxnLst/>
            <a:rect l="l" t="t" r="r" b="b"/>
            <a:pathLst>
              <a:path w="6585584" h="539750">
                <a:moveTo>
                  <a:pt x="0" y="53974"/>
                </a:moveTo>
                <a:lnTo>
                  <a:pt x="4236" y="32950"/>
                </a:lnTo>
                <a:lnTo>
                  <a:pt x="15795" y="15795"/>
                </a:lnTo>
                <a:lnTo>
                  <a:pt x="32950" y="4236"/>
                </a:lnTo>
                <a:lnTo>
                  <a:pt x="53975" y="0"/>
                </a:lnTo>
                <a:lnTo>
                  <a:pt x="6531229" y="0"/>
                </a:lnTo>
                <a:lnTo>
                  <a:pt x="6552253" y="4236"/>
                </a:lnTo>
                <a:lnTo>
                  <a:pt x="6569408" y="15795"/>
                </a:lnTo>
                <a:lnTo>
                  <a:pt x="6580967" y="32950"/>
                </a:lnTo>
                <a:lnTo>
                  <a:pt x="6585204" y="53974"/>
                </a:lnTo>
                <a:lnTo>
                  <a:pt x="6585204" y="485520"/>
                </a:lnTo>
                <a:lnTo>
                  <a:pt x="6580967" y="506545"/>
                </a:lnTo>
                <a:lnTo>
                  <a:pt x="6569408" y="523700"/>
                </a:lnTo>
                <a:lnTo>
                  <a:pt x="6552253" y="535259"/>
                </a:lnTo>
                <a:lnTo>
                  <a:pt x="6531229" y="539495"/>
                </a:lnTo>
                <a:lnTo>
                  <a:pt x="53975" y="539495"/>
                </a:lnTo>
                <a:lnTo>
                  <a:pt x="32950" y="535259"/>
                </a:lnTo>
                <a:lnTo>
                  <a:pt x="15795" y="523700"/>
                </a:lnTo>
                <a:lnTo>
                  <a:pt x="4236" y="506545"/>
                </a:lnTo>
                <a:lnTo>
                  <a:pt x="0" y="485520"/>
                </a:lnTo>
                <a:lnTo>
                  <a:pt x="0" y="5397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0027" y="1265429"/>
            <a:ext cx="254427" cy="1044606"/>
          </a:xfrm>
          <a:custGeom>
            <a:avLst/>
            <a:gdLst/>
            <a:ahLst/>
            <a:cxnLst/>
            <a:rect l="l" t="t" r="r" b="b"/>
            <a:pathLst>
              <a:path w="587375" h="2340610">
                <a:moveTo>
                  <a:pt x="0" y="0"/>
                </a:moveTo>
                <a:lnTo>
                  <a:pt x="0" y="2340610"/>
                </a:lnTo>
                <a:lnTo>
                  <a:pt x="586867" y="234061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4179" y="2205404"/>
            <a:ext cx="2766793" cy="209715"/>
          </a:xfrm>
          <a:custGeom>
            <a:avLst/>
            <a:gdLst/>
            <a:ahLst/>
            <a:cxnLst/>
            <a:rect l="l" t="t" r="r" b="b"/>
            <a:pathLst>
              <a:path w="6387465" h="469900">
                <a:moveTo>
                  <a:pt x="6340094" y="0"/>
                </a:moveTo>
                <a:lnTo>
                  <a:pt x="46990" y="0"/>
                </a:lnTo>
                <a:lnTo>
                  <a:pt x="28664" y="3681"/>
                </a:lnTo>
                <a:lnTo>
                  <a:pt x="13731" y="13731"/>
                </a:lnTo>
                <a:lnTo>
                  <a:pt x="3681" y="28664"/>
                </a:lnTo>
                <a:lnTo>
                  <a:pt x="0" y="46989"/>
                </a:lnTo>
                <a:lnTo>
                  <a:pt x="0" y="422401"/>
                </a:lnTo>
                <a:lnTo>
                  <a:pt x="3681" y="440727"/>
                </a:lnTo>
                <a:lnTo>
                  <a:pt x="13731" y="455660"/>
                </a:lnTo>
                <a:lnTo>
                  <a:pt x="28664" y="465710"/>
                </a:lnTo>
                <a:lnTo>
                  <a:pt x="46990" y="469391"/>
                </a:lnTo>
                <a:lnTo>
                  <a:pt x="6340094" y="469391"/>
                </a:lnTo>
                <a:lnTo>
                  <a:pt x="6358419" y="465710"/>
                </a:lnTo>
                <a:lnTo>
                  <a:pt x="6373352" y="455660"/>
                </a:lnTo>
                <a:lnTo>
                  <a:pt x="6383402" y="440727"/>
                </a:lnTo>
                <a:lnTo>
                  <a:pt x="6387084" y="422401"/>
                </a:lnTo>
                <a:lnTo>
                  <a:pt x="6387084" y="46989"/>
                </a:lnTo>
                <a:lnTo>
                  <a:pt x="6383402" y="28664"/>
                </a:lnTo>
                <a:lnTo>
                  <a:pt x="6373352" y="13731"/>
                </a:lnTo>
                <a:lnTo>
                  <a:pt x="6358419" y="3681"/>
                </a:lnTo>
                <a:lnTo>
                  <a:pt x="6340094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4179" y="2205404"/>
            <a:ext cx="2766793" cy="209715"/>
          </a:xfrm>
          <a:custGeom>
            <a:avLst/>
            <a:gdLst/>
            <a:ahLst/>
            <a:cxnLst/>
            <a:rect l="l" t="t" r="r" b="b"/>
            <a:pathLst>
              <a:path w="6387465" h="469900">
                <a:moveTo>
                  <a:pt x="0" y="46989"/>
                </a:moveTo>
                <a:lnTo>
                  <a:pt x="3681" y="28664"/>
                </a:lnTo>
                <a:lnTo>
                  <a:pt x="13731" y="13731"/>
                </a:lnTo>
                <a:lnTo>
                  <a:pt x="28664" y="3681"/>
                </a:lnTo>
                <a:lnTo>
                  <a:pt x="46990" y="0"/>
                </a:lnTo>
                <a:lnTo>
                  <a:pt x="6340094" y="0"/>
                </a:lnTo>
                <a:lnTo>
                  <a:pt x="6358419" y="3681"/>
                </a:lnTo>
                <a:lnTo>
                  <a:pt x="6373352" y="13731"/>
                </a:lnTo>
                <a:lnTo>
                  <a:pt x="6383402" y="28664"/>
                </a:lnTo>
                <a:lnTo>
                  <a:pt x="6387084" y="46989"/>
                </a:lnTo>
                <a:lnTo>
                  <a:pt x="6387084" y="422401"/>
                </a:lnTo>
                <a:lnTo>
                  <a:pt x="6383402" y="440727"/>
                </a:lnTo>
                <a:lnTo>
                  <a:pt x="6373352" y="455660"/>
                </a:lnTo>
                <a:lnTo>
                  <a:pt x="6358419" y="465710"/>
                </a:lnTo>
                <a:lnTo>
                  <a:pt x="6340094" y="469391"/>
                </a:lnTo>
                <a:lnTo>
                  <a:pt x="46990" y="469391"/>
                </a:lnTo>
                <a:lnTo>
                  <a:pt x="28664" y="465710"/>
                </a:lnTo>
                <a:lnTo>
                  <a:pt x="13731" y="455660"/>
                </a:lnTo>
                <a:lnTo>
                  <a:pt x="3681" y="440727"/>
                </a:lnTo>
                <a:lnTo>
                  <a:pt x="0" y="422401"/>
                </a:lnTo>
                <a:lnTo>
                  <a:pt x="0" y="4698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2343" y="1366093"/>
            <a:ext cx="2572603" cy="134047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22335">
              <a:spcBef>
                <a:spcPts val="42"/>
              </a:spcBef>
            </a:pPr>
            <a:r>
              <a:rPr sz="700" spc="-2" dirty="0">
                <a:latin typeface="Calibri"/>
                <a:cs typeface="Calibri"/>
              </a:rPr>
              <a:t>Apple </a:t>
            </a:r>
            <a:r>
              <a:rPr sz="700" spc="-7" dirty="0">
                <a:latin typeface="Calibri"/>
                <a:cs typeface="Calibri"/>
              </a:rPr>
              <a:t>Safari </a:t>
            </a:r>
            <a:r>
              <a:rPr sz="700" spc="-2" dirty="0">
                <a:latin typeface="Calibri"/>
                <a:cs typeface="Calibri"/>
              </a:rPr>
              <a:t>3.1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sau đó </a:t>
            </a:r>
            <a:r>
              <a:rPr sz="700" spc="-7" dirty="0">
                <a:latin typeface="Calibri"/>
                <a:cs typeface="Calibri"/>
              </a:rPr>
              <a:t>yêu </a:t>
            </a:r>
            <a:r>
              <a:rPr sz="700" spc="-4" dirty="0">
                <a:latin typeface="Calibri"/>
                <a:cs typeface="Calibri"/>
              </a:rPr>
              <a:t>cầu các </a:t>
            </a:r>
            <a:r>
              <a:rPr sz="700" spc="-2" dirty="0">
                <a:latin typeface="Calibri"/>
                <a:cs typeface="Calibri"/>
              </a:rPr>
              <a:t>tiền</a:t>
            </a:r>
            <a:r>
              <a:rPr sz="700" spc="5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tố–webkit-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 marL="622893" indent="-557">
              <a:spcBef>
                <a:spcPts val="562"/>
              </a:spcBef>
            </a:pPr>
            <a:r>
              <a:rPr sz="700" spc="-2" dirty="0">
                <a:latin typeface="Calibri"/>
                <a:cs typeface="Calibri"/>
              </a:rPr>
              <a:t>Google </a:t>
            </a:r>
            <a:r>
              <a:rPr sz="700" spc="-7" dirty="0">
                <a:latin typeface="Calibri"/>
                <a:cs typeface="Calibri"/>
              </a:rPr>
              <a:t>Chrome và </a:t>
            </a:r>
            <a:r>
              <a:rPr sz="700" spc="-2" dirty="0">
                <a:latin typeface="Calibri"/>
                <a:cs typeface="Calibri"/>
              </a:rPr>
              <a:t>sau đó </a:t>
            </a:r>
            <a:r>
              <a:rPr sz="700" spc="-7" dirty="0">
                <a:latin typeface="Calibri"/>
                <a:cs typeface="Calibri"/>
              </a:rPr>
              <a:t>yêu </a:t>
            </a:r>
            <a:r>
              <a:rPr sz="700" spc="-4" dirty="0">
                <a:latin typeface="Calibri"/>
                <a:cs typeface="Calibri"/>
              </a:rPr>
              <a:t>cầu các </a:t>
            </a:r>
            <a:r>
              <a:rPr sz="700" spc="-2" dirty="0">
                <a:latin typeface="Calibri"/>
                <a:cs typeface="Calibri"/>
              </a:rPr>
              <a:t>tiền</a:t>
            </a:r>
            <a:r>
              <a:rPr sz="700" spc="66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tố–webkit-</a:t>
            </a:r>
            <a:endParaRPr sz="700">
              <a:latin typeface="Calibri"/>
              <a:cs typeface="Calibri"/>
            </a:endParaRPr>
          </a:p>
          <a:p>
            <a:pPr marL="638493" marR="41229" indent="-15879">
              <a:lnSpc>
                <a:spcPct val="264800"/>
              </a:lnSpc>
              <a:spcBef>
                <a:spcPts val="92"/>
              </a:spcBef>
            </a:pPr>
            <a:r>
              <a:rPr sz="700" spc="-4" dirty="0">
                <a:latin typeface="Calibri"/>
                <a:cs typeface="Calibri"/>
              </a:rPr>
              <a:t>Mozilla </a:t>
            </a:r>
            <a:r>
              <a:rPr sz="700" spc="-9" dirty="0">
                <a:latin typeface="Calibri"/>
                <a:cs typeface="Calibri"/>
              </a:rPr>
              <a:t>Firefox </a:t>
            </a:r>
            <a:r>
              <a:rPr sz="700" spc="-2" dirty="0">
                <a:latin typeface="Calibri"/>
                <a:cs typeface="Calibri"/>
              </a:rPr>
              <a:t>3.7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sau đó </a:t>
            </a:r>
            <a:r>
              <a:rPr sz="700" spc="-7" dirty="0">
                <a:latin typeface="Calibri"/>
                <a:cs typeface="Calibri"/>
              </a:rPr>
              <a:t>yêu </a:t>
            </a:r>
            <a:r>
              <a:rPr sz="700" spc="-4" dirty="0">
                <a:latin typeface="Calibri"/>
                <a:cs typeface="Calibri"/>
              </a:rPr>
              <a:t>cầu </a:t>
            </a:r>
            <a:r>
              <a:rPr sz="700" spc="-7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tiền </a:t>
            </a:r>
            <a:r>
              <a:rPr sz="700" spc="-4" dirty="0">
                <a:latin typeface="Calibri"/>
                <a:cs typeface="Calibri"/>
              </a:rPr>
              <a:t>tố–moz-  </a:t>
            </a:r>
            <a:r>
              <a:rPr sz="700" spc="-7" dirty="0">
                <a:latin typeface="Calibri"/>
                <a:cs typeface="Calibri"/>
              </a:rPr>
              <a:t>Opera </a:t>
            </a:r>
            <a:r>
              <a:rPr sz="700" spc="-2" dirty="0">
                <a:latin typeface="Calibri"/>
                <a:cs typeface="Calibri"/>
              </a:rPr>
              <a:t>10.5x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sau đó </a:t>
            </a:r>
            <a:r>
              <a:rPr sz="700" spc="-7" dirty="0">
                <a:latin typeface="Calibri"/>
                <a:cs typeface="Calibri"/>
              </a:rPr>
              <a:t>yêu </a:t>
            </a:r>
            <a:r>
              <a:rPr sz="700" spc="-4" dirty="0">
                <a:latin typeface="Calibri"/>
                <a:cs typeface="Calibri"/>
              </a:rPr>
              <a:t>cầu các </a:t>
            </a:r>
            <a:r>
              <a:rPr sz="700" spc="-2" dirty="0">
                <a:latin typeface="Calibri"/>
                <a:cs typeface="Calibri"/>
              </a:rPr>
              <a:t>tiền</a:t>
            </a:r>
            <a:r>
              <a:rPr sz="700" spc="44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tố–o-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7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Hiện </a:t>
            </a:r>
            <a:r>
              <a:rPr spc="-2" dirty="0">
                <a:latin typeface="Calibri"/>
                <a:cs typeface="Calibri"/>
              </a:rPr>
              <a:t>tại, </a:t>
            </a:r>
            <a:r>
              <a:rPr dirty="0">
                <a:latin typeface="Calibri"/>
                <a:cs typeface="Calibri"/>
              </a:rPr>
              <a:t>Internet Explorer </a:t>
            </a:r>
            <a:r>
              <a:rPr spc="2" dirty="0">
                <a:latin typeface="Calibri"/>
                <a:cs typeface="Calibri"/>
              </a:rPr>
              <a:t>9 không </a:t>
            </a:r>
            <a:r>
              <a:rPr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CSS3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Transitions.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725145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94668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fr-FR" spc="-2" dirty="0"/>
              <a:t>LÀM VIỆC </a:t>
            </a:r>
            <a:r>
              <a:rPr lang="fr-FR" spc="-9" dirty="0"/>
              <a:t>VỚI </a:t>
            </a:r>
            <a:r>
              <a:rPr lang="fr-FR" spc="-18" dirty="0"/>
              <a:t>TRANSITIONS </a:t>
            </a:r>
            <a:r>
              <a:rPr lang="fr-FR" spc="-2" dirty="0"/>
              <a:t>CSS3</a:t>
            </a:r>
            <a:r>
              <a:rPr lang="fr-FR" spc="15" dirty="0"/>
              <a:t> </a:t>
            </a:r>
            <a:r>
              <a:rPr lang="fr-FR" dirty="0" smtClean="0"/>
              <a:t>2-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1450" y="408433"/>
            <a:ext cx="3195055" cy="204897"/>
          </a:xfrm>
          <a:custGeom>
            <a:avLst/>
            <a:gdLst/>
            <a:ahLst/>
            <a:cxnLst/>
            <a:rect l="l" t="t" r="r" b="b"/>
            <a:pathLst>
              <a:path w="7376159" h="459105">
                <a:moveTo>
                  <a:pt x="7330312" y="0"/>
                </a:moveTo>
                <a:lnTo>
                  <a:pt x="45872" y="0"/>
                </a:lnTo>
                <a:lnTo>
                  <a:pt x="28016" y="3609"/>
                </a:lnTo>
                <a:lnTo>
                  <a:pt x="13435" y="13446"/>
                </a:lnTo>
                <a:lnTo>
                  <a:pt x="3604" y="28021"/>
                </a:lnTo>
                <a:lnTo>
                  <a:pt x="0" y="45847"/>
                </a:lnTo>
                <a:lnTo>
                  <a:pt x="0" y="412876"/>
                </a:lnTo>
                <a:lnTo>
                  <a:pt x="3604" y="430702"/>
                </a:lnTo>
                <a:lnTo>
                  <a:pt x="13435" y="445277"/>
                </a:lnTo>
                <a:lnTo>
                  <a:pt x="28016" y="455114"/>
                </a:lnTo>
                <a:lnTo>
                  <a:pt x="45872" y="458724"/>
                </a:lnTo>
                <a:lnTo>
                  <a:pt x="7330312" y="458724"/>
                </a:lnTo>
                <a:lnTo>
                  <a:pt x="7348138" y="455114"/>
                </a:lnTo>
                <a:lnTo>
                  <a:pt x="7362713" y="445277"/>
                </a:lnTo>
                <a:lnTo>
                  <a:pt x="7372550" y="430702"/>
                </a:lnTo>
                <a:lnTo>
                  <a:pt x="7376159" y="412876"/>
                </a:lnTo>
                <a:lnTo>
                  <a:pt x="7376159" y="45847"/>
                </a:lnTo>
                <a:lnTo>
                  <a:pt x="7372550" y="28021"/>
                </a:lnTo>
                <a:lnTo>
                  <a:pt x="7362713" y="13446"/>
                </a:lnTo>
                <a:lnTo>
                  <a:pt x="7348138" y="3609"/>
                </a:lnTo>
                <a:lnTo>
                  <a:pt x="733031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450" y="408433"/>
            <a:ext cx="3195055" cy="204897"/>
          </a:xfrm>
          <a:custGeom>
            <a:avLst/>
            <a:gdLst/>
            <a:ahLst/>
            <a:cxnLst/>
            <a:rect l="l" t="t" r="r" b="b"/>
            <a:pathLst>
              <a:path w="7376159" h="459105">
                <a:moveTo>
                  <a:pt x="0" y="45847"/>
                </a:moveTo>
                <a:lnTo>
                  <a:pt x="3604" y="28021"/>
                </a:lnTo>
                <a:lnTo>
                  <a:pt x="13435" y="13446"/>
                </a:lnTo>
                <a:lnTo>
                  <a:pt x="28016" y="3609"/>
                </a:lnTo>
                <a:lnTo>
                  <a:pt x="45872" y="0"/>
                </a:lnTo>
                <a:lnTo>
                  <a:pt x="7330312" y="0"/>
                </a:lnTo>
                <a:lnTo>
                  <a:pt x="7348138" y="3609"/>
                </a:lnTo>
                <a:lnTo>
                  <a:pt x="7362713" y="13446"/>
                </a:lnTo>
                <a:lnTo>
                  <a:pt x="7372550" y="28021"/>
                </a:lnTo>
                <a:lnTo>
                  <a:pt x="7376159" y="45847"/>
                </a:lnTo>
                <a:lnTo>
                  <a:pt x="7376159" y="412876"/>
                </a:lnTo>
                <a:lnTo>
                  <a:pt x="7372550" y="430702"/>
                </a:lnTo>
                <a:lnTo>
                  <a:pt x="7362713" y="445277"/>
                </a:lnTo>
                <a:lnTo>
                  <a:pt x="7348138" y="455114"/>
                </a:lnTo>
                <a:lnTo>
                  <a:pt x="7330312" y="458724"/>
                </a:lnTo>
                <a:lnTo>
                  <a:pt x="45872" y="458724"/>
                </a:lnTo>
                <a:lnTo>
                  <a:pt x="28016" y="455114"/>
                </a:lnTo>
                <a:lnTo>
                  <a:pt x="13435" y="445277"/>
                </a:lnTo>
                <a:lnTo>
                  <a:pt x="3604" y="430702"/>
                </a:lnTo>
                <a:lnTo>
                  <a:pt x="0" y="412876"/>
                </a:lnTo>
                <a:lnTo>
                  <a:pt x="0" y="4584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4894" y="442441"/>
            <a:ext cx="3275712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quá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Transitions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CSS cần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hai 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cầu kỹ thuật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700" spc="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0955" y="613160"/>
            <a:ext cx="278907" cy="178541"/>
          </a:xfrm>
          <a:custGeom>
            <a:avLst/>
            <a:gdLst/>
            <a:ahLst/>
            <a:cxnLst/>
            <a:rect l="l" t="t" r="r" b="b"/>
            <a:pathLst>
              <a:path w="643889" h="400050">
                <a:moveTo>
                  <a:pt x="0" y="0"/>
                </a:moveTo>
                <a:lnTo>
                  <a:pt x="0" y="399796"/>
                </a:lnTo>
                <a:lnTo>
                  <a:pt x="643508" y="39979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0193" y="685257"/>
            <a:ext cx="2780546" cy="213115"/>
          </a:xfrm>
          <a:custGeom>
            <a:avLst/>
            <a:gdLst/>
            <a:ahLst/>
            <a:cxnLst/>
            <a:rect l="l" t="t" r="r" b="b"/>
            <a:pathLst>
              <a:path w="6419215" h="477519">
                <a:moveTo>
                  <a:pt x="6371336" y="0"/>
                </a:moveTo>
                <a:lnTo>
                  <a:pt x="47752" y="0"/>
                </a:lnTo>
                <a:lnTo>
                  <a:pt x="29146" y="3746"/>
                </a:lnTo>
                <a:lnTo>
                  <a:pt x="13969" y="13970"/>
                </a:lnTo>
                <a:lnTo>
                  <a:pt x="3746" y="29146"/>
                </a:lnTo>
                <a:lnTo>
                  <a:pt x="0" y="47752"/>
                </a:lnTo>
                <a:lnTo>
                  <a:pt x="0" y="429260"/>
                </a:lnTo>
                <a:lnTo>
                  <a:pt x="3746" y="447865"/>
                </a:lnTo>
                <a:lnTo>
                  <a:pt x="13970" y="463041"/>
                </a:lnTo>
                <a:lnTo>
                  <a:pt x="29146" y="473265"/>
                </a:lnTo>
                <a:lnTo>
                  <a:pt x="47752" y="477012"/>
                </a:lnTo>
                <a:lnTo>
                  <a:pt x="6371336" y="477012"/>
                </a:lnTo>
                <a:lnTo>
                  <a:pt x="6389941" y="473265"/>
                </a:lnTo>
                <a:lnTo>
                  <a:pt x="6405118" y="463041"/>
                </a:lnTo>
                <a:lnTo>
                  <a:pt x="6415341" y="447865"/>
                </a:lnTo>
                <a:lnTo>
                  <a:pt x="6419088" y="429260"/>
                </a:lnTo>
                <a:lnTo>
                  <a:pt x="6419088" y="47752"/>
                </a:lnTo>
                <a:lnTo>
                  <a:pt x="6415341" y="29146"/>
                </a:lnTo>
                <a:lnTo>
                  <a:pt x="6405118" y="13970"/>
                </a:lnTo>
                <a:lnTo>
                  <a:pt x="6389941" y="3746"/>
                </a:lnTo>
                <a:lnTo>
                  <a:pt x="6371336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0193" y="685257"/>
            <a:ext cx="2780546" cy="213115"/>
          </a:xfrm>
          <a:custGeom>
            <a:avLst/>
            <a:gdLst/>
            <a:ahLst/>
            <a:cxnLst/>
            <a:rect l="l" t="t" r="r" b="b"/>
            <a:pathLst>
              <a:path w="6419215" h="477519">
                <a:moveTo>
                  <a:pt x="0" y="47752"/>
                </a:moveTo>
                <a:lnTo>
                  <a:pt x="3746" y="29146"/>
                </a:lnTo>
                <a:lnTo>
                  <a:pt x="13969" y="13970"/>
                </a:lnTo>
                <a:lnTo>
                  <a:pt x="29146" y="3746"/>
                </a:lnTo>
                <a:lnTo>
                  <a:pt x="47752" y="0"/>
                </a:lnTo>
                <a:lnTo>
                  <a:pt x="6371336" y="0"/>
                </a:lnTo>
                <a:lnTo>
                  <a:pt x="6389941" y="3746"/>
                </a:lnTo>
                <a:lnTo>
                  <a:pt x="6405118" y="13970"/>
                </a:lnTo>
                <a:lnTo>
                  <a:pt x="6415341" y="29146"/>
                </a:lnTo>
                <a:lnTo>
                  <a:pt x="6419088" y="47752"/>
                </a:lnTo>
                <a:lnTo>
                  <a:pt x="6419088" y="429260"/>
                </a:lnTo>
                <a:lnTo>
                  <a:pt x="6415341" y="447865"/>
                </a:lnTo>
                <a:lnTo>
                  <a:pt x="6405118" y="463041"/>
                </a:lnTo>
                <a:lnTo>
                  <a:pt x="6389941" y="473265"/>
                </a:lnTo>
                <a:lnTo>
                  <a:pt x="6371336" y="477012"/>
                </a:lnTo>
                <a:lnTo>
                  <a:pt x="47752" y="477012"/>
                </a:lnTo>
                <a:lnTo>
                  <a:pt x="29146" y="473265"/>
                </a:lnTo>
                <a:lnTo>
                  <a:pt x="13970" y="463041"/>
                </a:lnTo>
                <a:lnTo>
                  <a:pt x="3746" y="447865"/>
                </a:lnTo>
                <a:lnTo>
                  <a:pt x="0" y="429260"/>
                </a:lnTo>
                <a:lnTo>
                  <a:pt x="0" y="4775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0955" y="613160"/>
            <a:ext cx="278907" cy="455988"/>
          </a:xfrm>
          <a:custGeom>
            <a:avLst/>
            <a:gdLst/>
            <a:ahLst/>
            <a:cxnLst/>
            <a:rect l="l" t="t" r="r" b="b"/>
            <a:pathLst>
              <a:path w="643889" h="1021714">
                <a:moveTo>
                  <a:pt x="0" y="0"/>
                </a:moveTo>
                <a:lnTo>
                  <a:pt x="0" y="1021334"/>
                </a:lnTo>
                <a:lnTo>
                  <a:pt x="643508" y="1021334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193" y="957999"/>
            <a:ext cx="2788522" cy="222468"/>
          </a:xfrm>
          <a:custGeom>
            <a:avLst/>
            <a:gdLst/>
            <a:ahLst/>
            <a:cxnLst/>
            <a:rect l="l" t="t" r="r" b="b"/>
            <a:pathLst>
              <a:path w="6437630" h="498475">
                <a:moveTo>
                  <a:pt x="6387592" y="0"/>
                </a:moveTo>
                <a:lnTo>
                  <a:pt x="49784" y="0"/>
                </a:lnTo>
                <a:lnTo>
                  <a:pt x="30432" y="3921"/>
                </a:lnTo>
                <a:lnTo>
                  <a:pt x="14605" y="14604"/>
                </a:lnTo>
                <a:lnTo>
                  <a:pt x="3921" y="30432"/>
                </a:lnTo>
                <a:lnTo>
                  <a:pt x="0" y="49784"/>
                </a:lnTo>
                <a:lnTo>
                  <a:pt x="0" y="448563"/>
                </a:lnTo>
                <a:lnTo>
                  <a:pt x="3921" y="467915"/>
                </a:lnTo>
                <a:lnTo>
                  <a:pt x="14605" y="483743"/>
                </a:lnTo>
                <a:lnTo>
                  <a:pt x="30432" y="494426"/>
                </a:lnTo>
                <a:lnTo>
                  <a:pt x="49784" y="498348"/>
                </a:lnTo>
                <a:lnTo>
                  <a:pt x="6387592" y="498348"/>
                </a:lnTo>
                <a:lnTo>
                  <a:pt x="6406943" y="494426"/>
                </a:lnTo>
                <a:lnTo>
                  <a:pt x="6422770" y="483743"/>
                </a:lnTo>
                <a:lnTo>
                  <a:pt x="6433454" y="467915"/>
                </a:lnTo>
                <a:lnTo>
                  <a:pt x="6437376" y="448563"/>
                </a:lnTo>
                <a:lnTo>
                  <a:pt x="6437376" y="49784"/>
                </a:lnTo>
                <a:lnTo>
                  <a:pt x="6433454" y="30432"/>
                </a:lnTo>
                <a:lnTo>
                  <a:pt x="6422771" y="14604"/>
                </a:lnTo>
                <a:lnTo>
                  <a:pt x="6406943" y="3921"/>
                </a:lnTo>
                <a:lnTo>
                  <a:pt x="6387592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0193" y="957999"/>
            <a:ext cx="2788522" cy="222468"/>
          </a:xfrm>
          <a:custGeom>
            <a:avLst/>
            <a:gdLst/>
            <a:ahLst/>
            <a:cxnLst/>
            <a:rect l="l" t="t" r="r" b="b"/>
            <a:pathLst>
              <a:path w="6437630" h="498475">
                <a:moveTo>
                  <a:pt x="0" y="49784"/>
                </a:moveTo>
                <a:lnTo>
                  <a:pt x="3921" y="30432"/>
                </a:lnTo>
                <a:lnTo>
                  <a:pt x="14605" y="14604"/>
                </a:lnTo>
                <a:lnTo>
                  <a:pt x="30432" y="3921"/>
                </a:lnTo>
                <a:lnTo>
                  <a:pt x="49784" y="0"/>
                </a:lnTo>
                <a:lnTo>
                  <a:pt x="6387592" y="0"/>
                </a:lnTo>
                <a:lnTo>
                  <a:pt x="6406943" y="3921"/>
                </a:lnTo>
                <a:lnTo>
                  <a:pt x="6422771" y="14604"/>
                </a:lnTo>
                <a:lnTo>
                  <a:pt x="6433454" y="30432"/>
                </a:lnTo>
                <a:lnTo>
                  <a:pt x="6437376" y="49784"/>
                </a:lnTo>
                <a:lnTo>
                  <a:pt x="6437376" y="448563"/>
                </a:lnTo>
                <a:lnTo>
                  <a:pt x="6433454" y="467915"/>
                </a:lnTo>
                <a:lnTo>
                  <a:pt x="6422770" y="483743"/>
                </a:lnTo>
                <a:lnTo>
                  <a:pt x="6406943" y="494426"/>
                </a:lnTo>
                <a:lnTo>
                  <a:pt x="6387592" y="498348"/>
                </a:lnTo>
                <a:lnTo>
                  <a:pt x="49784" y="498348"/>
                </a:lnTo>
                <a:lnTo>
                  <a:pt x="30432" y="494426"/>
                </a:lnTo>
                <a:lnTo>
                  <a:pt x="14605" y="483743"/>
                </a:lnTo>
                <a:lnTo>
                  <a:pt x="3921" y="467915"/>
                </a:lnTo>
                <a:lnTo>
                  <a:pt x="0" y="448563"/>
                </a:lnTo>
                <a:lnTo>
                  <a:pt x="0" y="4978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2343" y="721135"/>
            <a:ext cx="3124091" cy="170581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705351">
              <a:spcBef>
                <a:spcPts val="42"/>
              </a:spcBef>
            </a:pPr>
            <a:r>
              <a:rPr sz="700" spc="-2" dirty="0">
                <a:latin typeface="Calibri"/>
                <a:cs typeface="Calibri"/>
              </a:rPr>
              <a:t>Các thuộc tính </a:t>
            </a:r>
            <a:r>
              <a:rPr sz="700" spc="-4" dirty="0">
                <a:latin typeface="Calibri"/>
                <a:cs typeface="Calibri"/>
              </a:rPr>
              <a:t>CSS cần </a:t>
            </a:r>
            <a:r>
              <a:rPr sz="700" spc="-2" dirty="0">
                <a:latin typeface="Calibri"/>
                <a:cs typeface="Calibri"/>
              </a:rPr>
              <a:t>cho </a:t>
            </a:r>
            <a:r>
              <a:rPr sz="700" spc="-4" dirty="0">
                <a:latin typeface="Calibri"/>
                <a:cs typeface="Calibri"/>
              </a:rPr>
              <a:t>hiệu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ứng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 marL="705629">
              <a:spcBef>
                <a:spcPts val="498"/>
              </a:spcBef>
            </a:pPr>
            <a:r>
              <a:rPr sz="700" spc="-2" dirty="0">
                <a:latin typeface="Calibri"/>
                <a:cs typeface="Calibri"/>
              </a:rPr>
              <a:t>Thời gian hiệu ứng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6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dụ sau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hiệu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về </a:t>
            </a:r>
            <a:r>
              <a:rPr spc="2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rộng trong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3s.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750"/>
              </a:spcBef>
            </a:pPr>
            <a:r>
              <a:rPr sz="700" spc="-2" dirty="0">
                <a:latin typeface="Courier New"/>
                <a:cs typeface="Courier New"/>
              </a:rPr>
              <a:t>div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31980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transition: width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3s;</a:t>
            </a:r>
            <a:endParaRPr sz="70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-moz-transition: width 3s; </a:t>
            </a:r>
            <a:r>
              <a:rPr sz="700" dirty="0">
                <a:latin typeface="Courier New"/>
                <a:cs typeface="Courier New"/>
              </a:rPr>
              <a:t>/* </a:t>
            </a:r>
            <a:r>
              <a:rPr sz="700" spc="-2" dirty="0">
                <a:latin typeface="Courier New"/>
                <a:cs typeface="Courier New"/>
              </a:rPr>
              <a:t>Firefox 4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*/</a:t>
            </a:r>
            <a:endParaRPr sz="70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-webkit-transition: width 3s; /* Safari and Chrome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*/</a:t>
            </a:r>
            <a:endParaRPr sz="700">
              <a:latin typeface="Courier New"/>
              <a:cs typeface="Courier New"/>
            </a:endParaRPr>
          </a:p>
          <a:p>
            <a:pPr marL="31980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-o-transition: width 3s; /* Opera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*/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94668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fr-FR" spc="-2" dirty="0"/>
              <a:t>LÀM VIỆC </a:t>
            </a:r>
            <a:r>
              <a:rPr lang="fr-FR" spc="-9" dirty="0"/>
              <a:t>VỚI </a:t>
            </a:r>
            <a:r>
              <a:rPr lang="fr-FR" spc="-18" dirty="0"/>
              <a:t>TRANSITIONS </a:t>
            </a:r>
            <a:r>
              <a:rPr lang="fr-FR" spc="-2" dirty="0"/>
              <a:t>CSS3</a:t>
            </a:r>
            <a:r>
              <a:rPr lang="fr-FR" spc="15" dirty="0"/>
              <a:t> </a:t>
            </a:r>
            <a:r>
              <a:rPr lang="fr-FR" dirty="0" smtClean="0"/>
              <a:t>3-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15661"/>
            <a:ext cx="2019740" cy="962420"/>
          </a:xfrm>
          <a:prstGeom prst="rect">
            <a:avLst/>
          </a:prstGeom>
        </p:spPr>
        <p:txBody>
          <a:bodyPr vert="horz" wrap="square" lIns="0" tIns="39000" rIns="0" bIns="0" rtlCol="0">
            <a:spAutoFit/>
          </a:bodyPr>
          <a:lstStyle/>
          <a:p>
            <a:pPr marL="125916" indent="-120344">
              <a:spcBef>
                <a:spcPts val="3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Thiết lập hover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&lt;div&gt;.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215"/>
              </a:spcBef>
            </a:pPr>
            <a:r>
              <a:rPr sz="700" spc="-2" dirty="0">
                <a:latin typeface="Courier New"/>
                <a:cs typeface="Courier New"/>
              </a:rPr>
              <a:t>div:hover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width:200px;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590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125916" indent="-120344">
              <a:spcBef>
                <a:spcPts val="5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cac thuộc tính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transition.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04582"/>
              </p:ext>
            </p:extLst>
          </p:nvPr>
        </p:nvGraphicFramePr>
        <p:xfrm>
          <a:off x="461795" y="1287046"/>
          <a:ext cx="3102637" cy="1573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443"/>
                <a:gridCol w="2406194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588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088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transition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Thuộc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viết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tắt thể hiện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4 thông số của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transition.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transition-property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tên của CSS thuộc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 err="1">
                          <a:latin typeface="Arial"/>
                          <a:cs typeface="Arial"/>
                        </a:rPr>
                        <a:t>trị</a:t>
                      </a:r>
                      <a:r>
                        <a:rPr sz="600" spc="-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chuyển</a:t>
                      </a:r>
                      <a:r>
                        <a:rPr lang="en-US" sz="600" spc="0" baseline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smtClean="0">
                          <a:latin typeface="Arial"/>
                          <a:cs typeface="Arial"/>
                        </a:rPr>
                        <a:t>tiếp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thiết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lập.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transition-duration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6685" marR="24511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thời gian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quá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đổi.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0.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transition-timing-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function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66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mô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tả tốc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độ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quá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đổi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sẽ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được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14668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toán như thế nào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.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‘ease'.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transition-delay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751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6685" marR="93980">
                        <a:lnSpc>
                          <a:spcPct val="103099"/>
                        </a:lnSpc>
                        <a:spcBef>
                          <a:spcPts val="9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sự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bắt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đầu của quá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đổi.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0.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4129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94668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fr-FR" spc="-2" dirty="0"/>
              <a:t>LÀM VIỆC </a:t>
            </a:r>
            <a:r>
              <a:rPr lang="fr-FR" spc="-9" dirty="0"/>
              <a:t>VỚI </a:t>
            </a:r>
            <a:r>
              <a:rPr lang="fr-FR" spc="-18" dirty="0"/>
              <a:t>TRANSITIONS </a:t>
            </a:r>
            <a:r>
              <a:rPr lang="fr-FR" spc="-2" dirty="0"/>
              <a:t>CSS3</a:t>
            </a:r>
            <a:r>
              <a:rPr lang="fr-FR" spc="15" dirty="0"/>
              <a:t> </a:t>
            </a:r>
            <a:r>
              <a:rPr lang="fr-FR" dirty="0" smtClean="0"/>
              <a:t>4-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38" name="object 3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71252"/>
            <a:ext cx="38122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</p:txBody>
      </p:sp>
      <p:sp>
        <p:nvSpPr>
          <p:cNvPr id="39" name="object 8"/>
          <p:cNvSpPr txBox="1"/>
          <p:nvPr/>
        </p:nvSpPr>
        <p:spPr>
          <a:xfrm>
            <a:off x="37628" y="510117"/>
            <a:ext cx="3849937" cy="231450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59345"/>
            <a:r>
              <a:rPr lang="vi-VN" sz="700" dirty="0">
                <a:latin typeface="Courier New"/>
                <a:cs typeface="Courier New"/>
              </a:rPr>
              <a:t>&lt;!DOCTYPE html&gt;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&lt;html&gt;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&lt;head&gt;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&lt;style type="text/css"&gt;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div {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width:100px;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height:100px;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background:#000000;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transition-property:width;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transition-duration:2s;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transition-timing-function:linear;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transition-delay:1s; /* Firefox 4 */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-moz-transition-property:width;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-moz-transition-duration:2s;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-moz-transition-timing-function:linear;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-moz-transition-delay:1s; /* Safari and Chrome */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-webkit-transition-property:width;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-webkit-transition-duration:2s;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-webkit-transition-timing-function:linear;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-webkit-transition-delay:1s;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}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94668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fr-FR" spc="-2" dirty="0"/>
              <a:t>LÀM VIỆC </a:t>
            </a:r>
            <a:r>
              <a:rPr lang="fr-FR" spc="-9" dirty="0"/>
              <a:t>VỚI </a:t>
            </a:r>
            <a:r>
              <a:rPr lang="fr-FR" spc="-18" dirty="0"/>
              <a:t>TRANSITIONS </a:t>
            </a:r>
            <a:r>
              <a:rPr lang="fr-FR" spc="-2" dirty="0"/>
              <a:t>CSS3</a:t>
            </a:r>
            <a:r>
              <a:rPr lang="fr-FR" spc="15" dirty="0"/>
              <a:t> </a:t>
            </a:r>
            <a:r>
              <a:rPr lang="vi-VN" dirty="0"/>
              <a:t>5</a:t>
            </a:r>
            <a:r>
              <a:rPr lang="fr-FR" dirty="0" smtClean="0"/>
              <a:t>-</a:t>
            </a:r>
            <a:r>
              <a:rPr lang="vi-VN" dirty="0" smtClean="0"/>
              <a:t>6</a:t>
            </a:r>
            <a:endParaRPr lang="fr-FR" dirty="0"/>
          </a:p>
        </p:txBody>
      </p:sp>
      <p:sp>
        <p:nvSpPr>
          <p:cNvPr id="38" name="object 3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39" name="object 8"/>
          <p:cNvSpPr txBox="1"/>
          <p:nvPr/>
        </p:nvSpPr>
        <p:spPr>
          <a:xfrm>
            <a:off x="37628" y="374085"/>
            <a:ext cx="3849937" cy="154529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59345"/>
            <a:r>
              <a:rPr lang="vi-VN" sz="700" dirty="0">
                <a:latin typeface="Courier New"/>
                <a:cs typeface="Courier New"/>
              </a:rPr>
              <a:t>		div:hover {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	width:500px;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}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&lt;/style&gt;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&lt;/head&gt;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&lt;body&gt;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&lt;p&gt;&lt;b&gt;Note:&lt;/b&gt; The example&lt;/p&gt;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&lt;div&gt;&lt;/div&gt;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&lt;p&gt;Hover over the div element above, to see the transition effect.&lt;/p&gt;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	&lt;p&gt;&lt;b&gt;Note:&lt;/b&gt; The transition effect will wait 1 seconds before starting.&lt;/p&gt; 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	&lt;/body&gt;</a:t>
            </a:r>
          </a:p>
          <a:p>
            <a:pPr marL="159345"/>
            <a:r>
              <a:rPr lang="vi-VN" sz="700" dirty="0">
                <a:latin typeface="Courier New"/>
                <a:cs typeface="Courier New"/>
              </a:rPr>
              <a:t>&lt;/html&gt;</a:t>
            </a:r>
            <a:endParaRPr lang="vi-VN" sz="1100" baseline="-868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7827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09152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 HÌNH ẢNH</a:t>
            </a:r>
            <a:r>
              <a:rPr lang="vi-VN" spc="-37" dirty="0"/>
              <a:t> </a:t>
            </a:r>
            <a:r>
              <a:rPr lang="vi-VN" spc="-2" dirty="0"/>
              <a:t>1-4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1054581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1054581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1064443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364" y="1972791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364" y="1972791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576" y="1982653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80"/>
                </a:moveTo>
                <a:lnTo>
                  <a:pt x="8324088" y="411480"/>
                </a:lnTo>
                <a:lnTo>
                  <a:pt x="8324088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1913" y="356797"/>
            <a:ext cx="3347162" cy="235220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36223" marR="57386" indent="-120344">
              <a:lnSpc>
                <a:spcPct val="1514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-4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nhiều định dạng </a:t>
            </a:r>
            <a:r>
              <a:rPr spc="2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có sẵn; </a:t>
            </a:r>
            <a:r>
              <a:rPr spc="2" dirty="0">
                <a:latin typeface="Calibri"/>
                <a:cs typeface="Calibri"/>
              </a:rPr>
              <a:t>thường được </a:t>
            </a:r>
            <a:r>
              <a:rPr dirty="0">
                <a:latin typeface="Calibri"/>
                <a:cs typeface="Calibri"/>
              </a:rPr>
              <a:t>sử dụng nhất là chuyên  (JPEG), (GIF),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(PNG).</a:t>
            </a:r>
          </a:p>
          <a:p>
            <a:pPr>
              <a:spcBef>
                <a:spcPts val="18"/>
              </a:spcBef>
              <a:buClr>
                <a:srgbClr val="AC1317"/>
              </a:buClr>
              <a:buFont typeface="Wingdings"/>
              <a:buChar char=""/>
            </a:pPr>
            <a:endParaRPr sz="900" dirty="0">
              <a:latin typeface="Times New Roman"/>
              <a:cs typeface="Times New Roman"/>
            </a:endParaRPr>
          </a:p>
          <a:p>
            <a:pPr marL="136223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Sự khác </a:t>
            </a:r>
            <a:r>
              <a:rPr dirty="0">
                <a:latin typeface="Calibri"/>
                <a:cs typeface="Calibri"/>
              </a:rPr>
              <a:t>biệt </a:t>
            </a:r>
            <a:r>
              <a:rPr spc="2" dirty="0">
                <a:latin typeface="Calibri"/>
                <a:cs typeface="Calibri"/>
              </a:rPr>
              <a:t>giữa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2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phụ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đặc điểm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124523" indent="-118951">
              <a:spcBef>
                <a:spcPts val="842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Color Depth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(độ sâu của</a:t>
            </a:r>
            <a:r>
              <a:rPr sz="900" b="1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màu)</a:t>
            </a:r>
            <a:endParaRPr sz="900" dirty="0">
              <a:latin typeface="Calibri"/>
              <a:cs typeface="Calibri"/>
            </a:endParaRPr>
          </a:p>
          <a:p>
            <a:pPr marL="136223" marR="68529" indent="-120344">
              <a:lnSpc>
                <a:spcPts val="939"/>
              </a:lnSpc>
              <a:spcBef>
                <a:spcPts val="66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Nó được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bởi số </a:t>
            </a:r>
            <a:r>
              <a:rPr spc="2" dirty="0">
                <a:latin typeface="Calibri"/>
                <a:cs typeface="Calibri"/>
              </a:rPr>
              <a:t>lượng màu </a:t>
            </a:r>
            <a:r>
              <a:rPr dirty="0">
                <a:latin typeface="Calibri"/>
                <a:cs typeface="Calibri"/>
              </a:rPr>
              <a:t>sắc riêng biệt tùy </a:t>
            </a:r>
            <a:r>
              <a:rPr spc="2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cứng </a:t>
            </a:r>
            <a:r>
              <a:rPr dirty="0">
                <a:latin typeface="Calibri"/>
                <a:cs typeface="Calibri"/>
              </a:rPr>
              <a:t>hoặc  </a:t>
            </a:r>
            <a:r>
              <a:rPr spc="2" dirty="0">
                <a:latin typeface="Calibri"/>
                <a:cs typeface="Calibri"/>
              </a:rPr>
              <a:t>phần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mềm.</a:t>
            </a:r>
            <a:endParaRPr dirty="0">
              <a:latin typeface="Calibri"/>
              <a:cs typeface="Calibri"/>
            </a:endParaRPr>
          </a:p>
          <a:p>
            <a:pPr marL="136223" indent="-120344">
              <a:lnSpc>
                <a:spcPts val="86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sâu </a:t>
            </a:r>
            <a:r>
              <a:rPr spc="2" dirty="0">
                <a:latin typeface="Calibri"/>
                <a:cs typeface="Calibri"/>
              </a:rPr>
              <a:t>màu được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bởi số bit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mỗi </a:t>
            </a:r>
            <a:r>
              <a:rPr spc="-2" dirty="0">
                <a:latin typeface="Calibri"/>
                <a:cs typeface="Calibri"/>
              </a:rPr>
              <a:t>pixel </a:t>
            </a:r>
            <a:r>
              <a:rPr dirty="0">
                <a:latin typeface="Calibri"/>
                <a:cs typeface="Calibri"/>
              </a:rPr>
              <a:t>(bpp)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nó </a:t>
            </a:r>
            <a:r>
              <a:rPr spc="2" dirty="0">
                <a:latin typeface="Calibri"/>
                <a:cs typeface="Calibri"/>
              </a:rPr>
              <a:t>cũng được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gọi</a:t>
            </a:r>
          </a:p>
          <a:p>
            <a:pPr marL="136223">
              <a:lnSpc>
                <a:spcPts val="912"/>
              </a:lnSpc>
            </a:pP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sâu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bit.</a:t>
            </a:r>
          </a:p>
          <a:p>
            <a:pPr marL="136223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sâu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cao hơn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phạm </a:t>
            </a:r>
            <a:r>
              <a:rPr dirty="0">
                <a:latin typeface="Calibri"/>
                <a:cs typeface="Calibri"/>
              </a:rPr>
              <a:t>vi cao hơn </a:t>
            </a:r>
            <a:r>
              <a:rPr spc="2" dirty="0">
                <a:latin typeface="Calibri"/>
                <a:cs typeface="Calibri"/>
              </a:rPr>
              <a:t>của 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</a:p>
          <a:p>
            <a:pPr marL="124523" indent="-118951">
              <a:spcBef>
                <a:spcPts val="79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Compression/file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size </a:t>
            </a:r>
            <a:r>
              <a:rPr sz="900" spc="-2" dirty="0">
                <a:solidFill>
                  <a:srgbClr val="FFFFFF"/>
                </a:solidFill>
                <a:latin typeface="Calibri"/>
                <a:cs typeface="Calibri"/>
              </a:rPr>
              <a:t>(tỉ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lệ nén </a:t>
            </a:r>
            <a:r>
              <a:rPr sz="900" spc="-2" dirty="0">
                <a:solidFill>
                  <a:srgbClr val="FFFFFF"/>
                </a:solidFill>
                <a:latin typeface="Calibri"/>
                <a:cs typeface="Calibri"/>
              </a:rPr>
              <a:t>file)</a:t>
            </a:r>
            <a:endParaRPr sz="900" dirty="0">
              <a:latin typeface="Calibri"/>
              <a:cs typeface="Calibri"/>
            </a:endParaRPr>
          </a:p>
          <a:p>
            <a:pPr marL="136223" marR="62122" indent="-120344">
              <a:lnSpc>
                <a:spcPts val="921"/>
              </a:lnSpc>
              <a:spcBef>
                <a:spcPts val="49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Nén </a:t>
            </a:r>
            <a:r>
              <a:rPr dirty="0">
                <a:latin typeface="Calibri"/>
                <a:cs typeface="Calibri"/>
              </a:rPr>
              <a:t>lưu trữ </a:t>
            </a:r>
            <a:r>
              <a:rPr spc="2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hình ảnh gốc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ít các byte sử dụng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thuật  toán.</a:t>
            </a:r>
          </a:p>
          <a:p>
            <a:pPr marL="136223" marR="89144" indent="-120344">
              <a:lnSpc>
                <a:spcPts val="904"/>
              </a:lnSpc>
              <a:spcBef>
                <a:spcPts val="1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Hình ảnh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spc="4" dirty="0">
                <a:latin typeface="Calibri"/>
                <a:cs typeface="Calibri"/>
              </a:rPr>
              <a:t>mở </a:t>
            </a:r>
            <a:r>
              <a:rPr dirty="0">
                <a:latin typeface="Calibri"/>
                <a:cs typeface="Calibri"/>
              </a:rPr>
              <a:t>rộng </a:t>
            </a:r>
            <a:r>
              <a:rPr spc="-2" dirty="0">
                <a:latin typeface="Calibri"/>
                <a:cs typeface="Calibri"/>
              </a:rPr>
              <a:t>trở </a:t>
            </a:r>
            <a:r>
              <a:rPr dirty="0">
                <a:latin typeface="Calibri"/>
                <a:cs typeface="Calibri"/>
              </a:rPr>
              <a:t>lại kích </a:t>
            </a:r>
            <a:r>
              <a:rPr spc="2" dirty="0">
                <a:latin typeface="Calibri"/>
                <a:cs typeface="Calibri"/>
              </a:rPr>
              <a:t>thước </a:t>
            </a:r>
            <a:r>
              <a:rPr dirty="0">
                <a:latin typeface="Calibri"/>
                <a:cs typeface="Calibri"/>
              </a:rPr>
              <a:t>ban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bằng cách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  dụng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thuật toán giải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nén.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94668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fr-FR" spc="-2" dirty="0"/>
              <a:t>LÀM VIỆC </a:t>
            </a:r>
            <a:r>
              <a:rPr lang="fr-FR" spc="-9" dirty="0"/>
              <a:t>VỚI </a:t>
            </a:r>
            <a:r>
              <a:rPr lang="fr-FR" spc="-18" dirty="0"/>
              <a:t>TRANSITIONS </a:t>
            </a:r>
            <a:r>
              <a:rPr lang="fr-FR" spc="-2" dirty="0"/>
              <a:t>CSS3</a:t>
            </a:r>
            <a:r>
              <a:rPr lang="fr-FR" spc="15" dirty="0"/>
              <a:t> </a:t>
            </a:r>
            <a:r>
              <a:rPr lang="vi-VN" dirty="0" smtClean="0"/>
              <a:t>6-6</a:t>
            </a:r>
            <a:endParaRPr lang="fr-FR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46369"/>
            <a:ext cx="45934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6081" y="544124"/>
            <a:ext cx="2937603" cy="2312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4188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CSS3 ANIMATION </a:t>
            </a:r>
            <a:r>
              <a:rPr lang="vi-VN" spc="-7" dirty="0"/>
              <a:t>(HOẠT</a:t>
            </a:r>
            <a:r>
              <a:rPr lang="vi-VN" spc="-31" dirty="0"/>
              <a:t> </a:t>
            </a:r>
            <a:r>
              <a:rPr lang="vi-VN" spc="-4" dirty="0"/>
              <a:t>ẢNH)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1450" y="680495"/>
            <a:ext cx="3195055" cy="204897"/>
          </a:xfrm>
          <a:custGeom>
            <a:avLst/>
            <a:gdLst/>
            <a:ahLst/>
            <a:cxnLst/>
            <a:rect l="l" t="t" r="r" b="b"/>
            <a:pathLst>
              <a:path w="7376159" h="459105">
                <a:moveTo>
                  <a:pt x="7330312" y="0"/>
                </a:moveTo>
                <a:lnTo>
                  <a:pt x="45872" y="0"/>
                </a:lnTo>
                <a:lnTo>
                  <a:pt x="28016" y="3609"/>
                </a:lnTo>
                <a:lnTo>
                  <a:pt x="13435" y="13446"/>
                </a:lnTo>
                <a:lnTo>
                  <a:pt x="3604" y="28021"/>
                </a:lnTo>
                <a:lnTo>
                  <a:pt x="0" y="45847"/>
                </a:lnTo>
                <a:lnTo>
                  <a:pt x="0" y="412876"/>
                </a:lnTo>
                <a:lnTo>
                  <a:pt x="3604" y="430702"/>
                </a:lnTo>
                <a:lnTo>
                  <a:pt x="13435" y="445277"/>
                </a:lnTo>
                <a:lnTo>
                  <a:pt x="28016" y="455114"/>
                </a:lnTo>
                <a:lnTo>
                  <a:pt x="45872" y="458724"/>
                </a:lnTo>
                <a:lnTo>
                  <a:pt x="7330312" y="458724"/>
                </a:lnTo>
                <a:lnTo>
                  <a:pt x="7348138" y="455114"/>
                </a:lnTo>
                <a:lnTo>
                  <a:pt x="7362713" y="445277"/>
                </a:lnTo>
                <a:lnTo>
                  <a:pt x="7372550" y="430702"/>
                </a:lnTo>
                <a:lnTo>
                  <a:pt x="7376159" y="412876"/>
                </a:lnTo>
                <a:lnTo>
                  <a:pt x="7376159" y="45847"/>
                </a:lnTo>
                <a:lnTo>
                  <a:pt x="7372550" y="28021"/>
                </a:lnTo>
                <a:lnTo>
                  <a:pt x="7362713" y="13446"/>
                </a:lnTo>
                <a:lnTo>
                  <a:pt x="7348138" y="3609"/>
                </a:lnTo>
                <a:lnTo>
                  <a:pt x="733031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1450" y="680495"/>
            <a:ext cx="3195055" cy="204897"/>
          </a:xfrm>
          <a:custGeom>
            <a:avLst/>
            <a:gdLst/>
            <a:ahLst/>
            <a:cxnLst/>
            <a:rect l="l" t="t" r="r" b="b"/>
            <a:pathLst>
              <a:path w="7376159" h="459105">
                <a:moveTo>
                  <a:pt x="0" y="45847"/>
                </a:moveTo>
                <a:lnTo>
                  <a:pt x="3604" y="28021"/>
                </a:lnTo>
                <a:lnTo>
                  <a:pt x="13435" y="13446"/>
                </a:lnTo>
                <a:lnTo>
                  <a:pt x="28016" y="3609"/>
                </a:lnTo>
                <a:lnTo>
                  <a:pt x="45872" y="0"/>
                </a:lnTo>
                <a:lnTo>
                  <a:pt x="7330312" y="0"/>
                </a:lnTo>
                <a:lnTo>
                  <a:pt x="7348138" y="3609"/>
                </a:lnTo>
                <a:lnTo>
                  <a:pt x="7362713" y="13446"/>
                </a:lnTo>
                <a:lnTo>
                  <a:pt x="7372550" y="28021"/>
                </a:lnTo>
                <a:lnTo>
                  <a:pt x="7376159" y="45847"/>
                </a:lnTo>
                <a:lnTo>
                  <a:pt x="7376159" y="412876"/>
                </a:lnTo>
                <a:lnTo>
                  <a:pt x="7372550" y="430702"/>
                </a:lnTo>
                <a:lnTo>
                  <a:pt x="7362713" y="445277"/>
                </a:lnTo>
                <a:lnTo>
                  <a:pt x="7348138" y="455114"/>
                </a:lnTo>
                <a:lnTo>
                  <a:pt x="7330312" y="458724"/>
                </a:lnTo>
                <a:lnTo>
                  <a:pt x="45872" y="458724"/>
                </a:lnTo>
                <a:lnTo>
                  <a:pt x="28016" y="455114"/>
                </a:lnTo>
                <a:lnTo>
                  <a:pt x="13435" y="445277"/>
                </a:lnTo>
                <a:lnTo>
                  <a:pt x="3604" y="430702"/>
                </a:lnTo>
                <a:lnTo>
                  <a:pt x="0" y="412876"/>
                </a:lnTo>
                <a:lnTo>
                  <a:pt x="0" y="4584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0955" y="885222"/>
            <a:ext cx="278907" cy="178541"/>
          </a:xfrm>
          <a:custGeom>
            <a:avLst/>
            <a:gdLst/>
            <a:ahLst/>
            <a:cxnLst/>
            <a:rect l="l" t="t" r="r" b="b"/>
            <a:pathLst>
              <a:path w="643889" h="400050">
                <a:moveTo>
                  <a:pt x="0" y="0"/>
                </a:moveTo>
                <a:lnTo>
                  <a:pt x="0" y="399796"/>
                </a:lnTo>
                <a:lnTo>
                  <a:pt x="643508" y="39979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193" y="957319"/>
            <a:ext cx="2780546" cy="213115"/>
          </a:xfrm>
          <a:custGeom>
            <a:avLst/>
            <a:gdLst/>
            <a:ahLst/>
            <a:cxnLst/>
            <a:rect l="l" t="t" r="r" b="b"/>
            <a:pathLst>
              <a:path w="6419215" h="477519">
                <a:moveTo>
                  <a:pt x="6371336" y="0"/>
                </a:moveTo>
                <a:lnTo>
                  <a:pt x="47752" y="0"/>
                </a:lnTo>
                <a:lnTo>
                  <a:pt x="29146" y="3746"/>
                </a:lnTo>
                <a:lnTo>
                  <a:pt x="13969" y="13970"/>
                </a:lnTo>
                <a:lnTo>
                  <a:pt x="3746" y="29146"/>
                </a:lnTo>
                <a:lnTo>
                  <a:pt x="0" y="47752"/>
                </a:lnTo>
                <a:lnTo>
                  <a:pt x="0" y="429260"/>
                </a:lnTo>
                <a:lnTo>
                  <a:pt x="3746" y="447865"/>
                </a:lnTo>
                <a:lnTo>
                  <a:pt x="13970" y="463041"/>
                </a:lnTo>
                <a:lnTo>
                  <a:pt x="29146" y="473265"/>
                </a:lnTo>
                <a:lnTo>
                  <a:pt x="47752" y="477012"/>
                </a:lnTo>
                <a:lnTo>
                  <a:pt x="6371336" y="477012"/>
                </a:lnTo>
                <a:lnTo>
                  <a:pt x="6389941" y="473265"/>
                </a:lnTo>
                <a:lnTo>
                  <a:pt x="6405118" y="463041"/>
                </a:lnTo>
                <a:lnTo>
                  <a:pt x="6415341" y="447865"/>
                </a:lnTo>
                <a:lnTo>
                  <a:pt x="6419088" y="429260"/>
                </a:lnTo>
                <a:lnTo>
                  <a:pt x="6419088" y="47752"/>
                </a:lnTo>
                <a:lnTo>
                  <a:pt x="6415341" y="29146"/>
                </a:lnTo>
                <a:lnTo>
                  <a:pt x="6405118" y="13970"/>
                </a:lnTo>
                <a:lnTo>
                  <a:pt x="6389941" y="3746"/>
                </a:lnTo>
                <a:lnTo>
                  <a:pt x="6371336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0193" y="957319"/>
            <a:ext cx="2780546" cy="213115"/>
          </a:xfrm>
          <a:custGeom>
            <a:avLst/>
            <a:gdLst/>
            <a:ahLst/>
            <a:cxnLst/>
            <a:rect l="l" t="t" r="r" b="b"/>
            <a:pathLst>
              <a:path w="6419215" h="477519">
                <a:moveTo>
                  <a:pt x="0" y="47752"/>
                </a:moveTo>
                <a:lnTo>
                  <a:pt x="3746" y="29146"/>
                </a:lnTo>
                <a:lnTo>
                  <a:pt x="13969" y="13970"/>
                </a:lnTo>
                <a:lnTo>
                  <a:pt x="29146" y="3746"/>
                </a:lnTo>
                <a:lnTo>
                  <a:pt x="47752" y="0"/>
                </a:lnTo>
                <a:lnTo>
                  <a:pt x="6371336" y="0"/>
                </a:lnTo>
                <a:lnTo>
                  <a:pt x="6389941" y="3746"/>
                </a:lnTo>
                <a:lnTo>
                  <a:pt x="6405118" y="13970"/>
                </a:lnTo>
                <a:lnTo>
                  <a:pt x="6415341" y="29146"/>
                </a:lnTo>
                <a:lnTo>
                  <a:pt x="6419088" y="47752"/>
                </a:lnTo>
                <a:lnTo>
                  <a:pt x="6419088" y="429260"/>
                </a:lnTo>
                <a:lnTo>
                  <a:pt x="6415341" y="447865"/>
                </a:lnTo>
                <a:lnTo>
                  <a:pt x="6405118" y="463041"/>
                </a:lnTo>
                <a:lnTo>
                  <a:pt x="6389941" y="473265"/>
                </a:lnTo>
                <a:lnTo>
                  <a:pt x="6371336" y="477012"/>
                </a:lnTo>
                <a:lnTo>
                  <a:pt x="47752" y="477012"/>
                </a:lnTo>
                <a:lnTo>
                  <a:pt x="29146" y="473265"/>
                </a:lnTo>
                <a:lnTo>
                  <a:pt x="13970" y="463041"/>
                </a:lnTo>
                <a:lnTo>
                  <a:pt x="3746" y="447865"/>
                </a:lnTo>
                <a:lnTo>
                  <a:pt x="0" y="429260"/>
                </a:lnTo>
                <a:lnTo>
                  <a:pt x="0" y="4775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955" y="885222"/>
            <a:ext cx="278907" cy="455988"/>
          </a:xfrm>
          <a:custGeom>
            <a:avLst/>
            <a:gdLst/>
            <a:ahLst/>
            <a:cxnLst/>
            <a:rect l="l" t="t" r="r" b="b"/>
            <a:pathLst>
              <a:path w="643889" h="1021714">
                <a:moveTo>
                  <a:pt x="0" y="0"/>
                </a:moveTo>
                <a:lnTo>
                  <a:pt x="0" y="1021334"/>
                </a:lnTo>
                <a:lnTo>
                  <a:pt x="643508" y="1021334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0193" y="1230061"/>
            <a:ext cx="2788522" cy="222468"/>
          </a:xfrm>
          <a:custGeom>
            <a:avLst/>
            <a:gdLst/>
            <a:ahLst/>
            <a:cxnLst/>
            <a:rect l="l" t="t" r="r" b="b"/>
            <a:pathLst>
              <a:path w="6437630" h="498475">
                <a:moveTo>
                  <a:pt x="6387592" y="0"/>
                </a:moveTo>
                <a:lnTo>
                  <a:pt x="49784" y="0"/>
                </a:lnTo>
                <a:lnTo>
                  <a:pt x="30432" y="3921"/>
                </a:lnTo>
                <a:lnTo>
                  <a:pt x="14605" y="14604"/>
                </a:lnTo>
                <a:lnTo>
                  <a:pt x="3921" y="30432"/>
                </a:lnTo>
                <a:lnTo>
                  <a:pt x="0" y="49784"/>
                </a:lnTo>
                <a:lnTo>
                  <a:pt x="0" y="448563"/>
                </a:lnTo>
                <a:lnTo>
                  <a:pt x="3921" y="467915"/>
                </a:lnTo>
                <a:lnTo>
                  <a:pt x="14605" y="483743"/>
                </a:lnTo>
                <a:lnTo>
                  <a:pt x="30432" y="494426"/>
                </a:lnTo>
                <a:lnTo>
                  <a:pt x="49784" y="498348"/>
                </a:lnTo>
                <a:lnTo>
                  <a:pt x="6387592" y="498348"/>
                </a:lnTo>
                <a:lnTo>
                  <a:pt x="6406943" y="494426"/>
                </a:lnTo>
                <a:lnTo>
                  <a:pt x="6422770" y="483743"/>
                </a:lnTo>
                <a:lnTo>
                  <a:pt x="6433454" y="467915"/>
                </a:lnTo>
                <a:lnTo>
                  <a:pt x="6437376" y="448563"/>
                </a:lnTo>
                <a:lnTo>
                  <a:pt x="6437376" y="49784"/>
                </a:lnTo>
                <a:lnTo>
                  <a:pt x="6433454" y="30432"/>
                </a:lnTo>
                <a:lnTo>
                  <a:pt x="6422771" y="14604"/>
                </a:lnTo>
                <a:lnTo>
                  <a:pt x="6406943" y="3921"/>
                </a:lnTo>
                <a:lnTo>
                  <a:pt x="6387592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193" y="1230061"/>
            <a:ext cx="2788522" cy="222468"/>
          </a:xfrm>
          <a:custGeom>
            <a:avLst/>
            <a:gdLst/>
            <a:ahLst/>
            <a:cxnLst/>
            <a:rect l="l" t="t" r="r" b="b"/>
            <a:pathLst>
              <a:path w="6437630" h="498475">
                <a:moveTo>
                  <a:pt x="0" y="49784"/>
                </a:moveTo>
                <a:lnTo>
                  <a:pt x="3921" y="30432"/>
                </a:lnTo>
                <a:lnTo>
                  <a:pt x="14605" y="14604"/>
                </a:lnTo>
                <a:lnTo>
                  <a:pt x="30432" y="3921"/>
                </a:lnTo>
                <a:lnTo>
                  <a:pt x="49784" y="0"/>
                </a:lnTo>
                <a:lnTo>
                  <a:pt x="6387592" y="0"/>
                </a:lnTo>
                <a:lnTo>
                  <a:pt x="6406943" y="3921"/>
                </a:lnTo>
                <a:lnTo>
                  <a:pt x="6422771" y="14604"/>
                </a:lnTo>
                <a:lnTo>
                  <a:pt x="6433454" y="30432"/>
                </a:lnTo>
                <a:lnTo>
                  <a:pt x="6437376" y="49784"/>
                </a:lnTo>
                <a:lnTo>
                  <a:pt x="6437376" y="448563"/>
                </a:lnTo>
                <a:lnTo>
                  <a:pt x="6433454" y="467915"/>
                </a:lnTo>
                <a:lnTo>
                  <a:pt x="6422770" y="483743"/>
                </a:lnTo>
                <a:lnTo>
                  <a:pt x="6406943" y="494426"/>
                </a:lnTo>
                <a:lnTo>
                  <a:pt x="6387592" y="498348"/>
                </a:lnTo>
                <a:lnTo>
                  <a:pt x="49784" y="498348"/>
                </a:lnTo>
                <a:lnTo>
                  <a:pt x="30432" y="494426"/>
                </a:lnTo>
                <a:lnTo>
                  <a:pt x="14605" y="483743"/>
                </a:lnTo>
                <a:lnTo>
                  <a:pt x="3921" y="467915"/>
                </a:lnTo>
                <a:lnTo>
                  <a:pt x="0" y="448563"/>
                </a:lnTo>
                <a:lnTo>
                  <a:pt x="0" y="4978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2342" y="356969"/>
            <a:ext cx="3446623" cy="1083274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1977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Animations CSS3 có thể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hoạt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transition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kiểu CSS cấu hình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cái  </a:t>
            </a:r>
            <a:r>
              <a:rPr dirty="0">
                <a:latin typeface="Calibri"/>
                <a:cs typeface="Calibri"/>
              </a:rPr>
              <a:t>khác.</a:t>
            </a:r>
          </a:p>
          <a:p>
            <a:pPr>
              <a:spcBef>
                <a:spcPts val="7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99173"/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Hai thành phần của animations như</a:t>
            </a:r>
            <a:r>
              <a:rPr sz="700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05351"/>
            <a:r>
              <a:rPr sz="700" spc="-2" dirty="0">
                <a:latin typeface="Calibri"/>
                <a:cs typeface="Calibri"/>
              </a:rPr>
              <a:t>Một kiểu animation mô </a:t>
            </a:r>
            <a:r>
              <a:rPr sz="700" spc="-7" dirty="0">
                <a:latin typeface="Calibri"/>
                <a:cs typeface="Calibri"/>
              </a:rPr>
              <a:t>tả </a:t>
            </a:r>
            <a:r>
              <a:rPr sz="700" spc="-4" dirty="0">
                <a:latin typeface="Calibri"/>
                <a:cs typeface="Calibri"/>
              </a:rPr>
              <a:t>hoạt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ảnh.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705629" marR="2229">
              <a:lnSpc>
                <a:spcPts val="768"/>
              </a:lnSpc>
            </a:pPr>
            <a:r>
              <a:rPr sz="700" spc="-2" dirty="0">
                <a:latin typeface="Calibri"/>
                <a:cs typeface="Calibri"/>
              </a:rPr>
              <a:t>Một </a:t>
            </a:r>
            <a:r>
              <a:rPr sz="700" spc="-4" dirty="0">
                <a:latin typeface="Calibri"/>
                <a:cs typeface="Calibri"/>
              </a:rPr>
              <a:t>tập hợp </a:t>
            </a:r>
            <a:r>
              <a:rPr sz="700" spc="-7" dirty="0">
                <a:latin typeface="Calibri"/>
                <a:cs typeface="Calibri"/>
              </a:rPr>
              <a:t>các </a:t>
            </a:r>
            <a:r>
              <a:rPr sz="700" spc="-4" dirty="0">
                <a:latin typeface="Calibri"/>
                <a:cs typeface="Calibri"/>
              </a:rPr>
              <a:t>khung </a:t>
            </a:r>
            <a:r>
              <a:rPr sz="700" spc="-2" dirty="0">
                <a:latin typeface="Calibri"/>
                <a:cs typeface="Calibri"/>
              </a:rPr>
              <a:t>hình mà </a:t>
            </a:r>
            <a:r>
              <a:rPr sz="700" spc="-7" dirty="0">
                <a:latin typeface="Calibri"/>
                <a:cs typeface="Calibri"/>
              </a:rPr>
              <a:t>xác </a:t>
            </a:r>
            <a:r>
              <a:rPr sz="700" spc="-2" dirty="0">
                <a:latin typeface="Calibri"/>
                <a:cs typeface="Calibri"/>
              </a:rPr>
              <a:t>định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7" dirty="0">
                <a:latin typeface="Calibri"/>
                <a:cs typeface="Calibri"/>
              </a:rPr>
              <a:t>trạng </a:t>
            </a:r>
            <a:r>
              <a:rPr sz="700" spc="-2" dirty="0">
                <a:latin typeface="Calibri"/>
                <a:cs typeface="Calibri"/>
              </a:rPr>
              <a:t>thái điểm </a:t>
            </a:r>
            <a:r>
              <a:rPr sz="700" spc="-4" dirty="0">
                <a:latin typeface="Calibri"/>
                <a:cs typeface="Calibri"/>
              </a:rPr>
              <a:t>bắt đầu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13" dirty="0">
                <a:latin typeface="Calibri"/>
                <a:cs typeface="Calibri"/>
              </a:rPr>
              <a:t>kết  </a:t>
            </a:r>
            <a:r>
              <a:rPr sz="700" spc="-2" dirty="0">
                <a:latin typeface="Calibri"/>
                <a:cs typeface="Calibri"/>
              </a:rPr>
              <a:t>thúc của style </a:t>
            </a:r>
            <a:r>
              <a:rPr sz="700" spc="-4" dirty="0">
                <a:latin typeface="Calibri"/>
                <a:cs typeface="Calibri"/>
              </a:rPr>
              <a:t>CSS hoạt </a:t>
            </a:r>
            <a:r>
              <a:rPr sz="700" spc="-2" dirty="0">
                <a:latin typeface="Calibri"/>
                <a:cs typeface="Calibri"/>
              </a:rPr>
              <a:t>ảnh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điểm trung gian </a:t>
            </a:r>
            <a:r>
              <a:rPr sz="700" spc="-4" dirty="0">
                <a:latin typeface="Calibri"/>
                <a:cs typeface="Calibri"/>
              </a:rPr>
              <a:t>có </a:t>
            </a:r>
            <a:r>
              <a:rPr sz="700" spc="-2" dirty="0">
                <a:latin typeface="Calibri"/>
                <a:cs typeface="Calibri"/>
              </a:rPr>
              <a:t>thể </a:t>
            </a:r>
            <a:r>
              <a:rPr sz="700" spc="-4" dirty="0">
                <a:latin typeface="Calibri"/>
                <a:cs typeface="Calibri"/>
              </a:rPr>
              <a:t>trên </a:t>
            </a:r>
            <a:r>
              <a:rPr sz="700" spc="-2" dirty="0">
                <a:latin typeface="Calibri"/>
                <a:cs typeface="Calibri"/>
              </a:rPr>
              <a:t>đường</a:t>
            </a:r>
            <a:r>
              <a:rPr sz="700" spc="55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đi.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2110" y="1666721"/>
            <a:ext cx="3089434" cy="206881"/>
          </a:xfrm>
          <a:custGeom>
            <a:avLst/>
            <a:gdLst/>
            <a:ahLst/>
            <a:cxnLst/>
            <a:rect l="l" t="t" r="r" b="b"/>
            <a:pathLst>
              <a:path w="7132320" h="463550">
                <a:moveTo>
                  <a:pt x="7085964" y="0"/>
                </a:moveTo>
                <a:lnTo>
                  <a:pt x="46329" y="0"/>
                </a:lnTo>
                <a:lnTo>
                  <a:pt x="28294" y="3635"/>
                </a:lnTo>
                <a:lnTo>
                  <a:pt x="13568" y="13557"/>
                </a:lnTo>
                <a:lnTo>
                  <a:pt x="3640" y="28289"/>
                </a:lnTo>
                <a:lnTo>
                  <a:pt x="0" y="46355"/>
                </a:lnTo>
                <a:lnTo>
                  <a:pt x="0" y="416940"/>
                </a:lnTo>
                <a:lnTo>
                  <a:pt x="3640" y="435006"/>
                </a:lnTo>
                <a:lnTo>
                  <a:pt x="13568" y="449738"/>
                </a:lnTo>
                <a:lnTo>
                  <a:pt x="28294" y="459660"/>
                </a:lnTo>
                <a:lnTo>
                  <a:pt x="46329" y="463295"/>
                </a:lnTo>
                <a:lnTo>
                  <a:pt x="7085964" y="463295"/>
                </a:lnTo>
                <a:lnTo>
                  <a:pt x="7104030" y="459660"/>
                </a:lnTo>
                <a:lnTo>
                  <a:pt x="7118762" y="449738"/>
                </a:lnTo>
                <a:lnTo>
                  <a:pt x="7128684" y="435006"/>
                </a:lnTo>
                <a:lnTo>
                  <a:pt x="7132320" y="416940"/>
                </a:lnTo>
                <a:lnTo>
                  <a:pt x="7132320" y="46355"/>
                </a:lnTo>
                <a:lnTo>
                  <a:pt x="7128684" y="28289"/>
                </a:lnTo>
                <a:lnTo>
                  <a:pt x="7118762" y="13557"/>
                </a:lnTo>
                <a:lnTo>
                  <a:pt x="7104030" y="3635"/>
                </a:lnTo>
                <a:lnTo>
                  <a:pt x="708596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2110" y="1654875"/>
            <a:ext cx="3089434" cy="218727"/>
          </a:xfrm>
          <a:custGeom>
            <a:avLst/>
            <a:gdLst/>
            <a:ahLst/>
            <a:cxnLst/>
            <a:rect l="l" t="t" r="r" b="b"/>
            <a:pathLst>
              <a:path w="7132320" h="463550">
                <a:moveTo>
                  <a:pt x="0" y="46355"/>
                </a:moveTo>
                <a:lnTo>
                  <a:pt x="3640" y="28289"/>
                </a:lnTo>
                <a:lnTo>
                  <a:pt x="13568" y="13557"/>
                </a:lnTo>
                <a:lnTo>
                  <a:pt x="28294" y="3635"/>
                </a:lnTo>
                <a:lnTo>
                  <a:pt x="46329" y="0"/>
                </a:lnTo>
                <a:lnTo>
                  <a:pt x="7085964" y="0"/>
                </a:lnTo>
                <a:lnTo>
                  <a:pt x="7104030" y="3635"/>
                </a:lnTo>
                <a:lnTo>
                  <a:pt x="7118762" y="13557"/>
                </a:lnTo>
                <a:lnTo>
                  <a:pt x="7128684" y="28289"/>
                </a:lnTo>
                <a:lnTo>
                  <a:pt x="7132320" y="46355"/>
                </a:lnTo>
                <a:lnTo>
                  <a:pt x="7132320" y="416940"/>
                </a:lnTo>
                <a:lnTo>
                  <a:pt x="7128684" y="435006"/>
                </a:lnTo>
                <a:lnTo>
                  <a:pt x="7118762" y="449738"/>
                </a:lnTo>
                <a:lnTo>
                  <a:pt x="7104030" y="459660"/>
                </a:lnTo>
                <a:lnTo>
                  <a:pt x="7085964" y="463295"/>
                </a:lnTo>
                <a:lnTo>
                  <a:pt x="46329" y="463295"/>
                </a:lnTo>
                <a:lnTo>
                  <a:pt x="28294" y="459660"/>
                </a:lnTo>
                <a:lnTo>
                  <a:pt x="13568" y="449738"/>
                </a:lnTo>
                <a:lnTo>
                  <a:pt x="3640" y="435006"/>
                </a:lnTo>
                <a:lnTo>
                  <a:pt x="0" y="416940"/>
                </a:lnTo>
                <a:lnTo>
                  <a:pt x="0" y="463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054" y="1873489"/>
            <a:ext cx="268180" cy="197245"/>
          </a:xfrm>
          <a:custGeom>
            <a:avLst/>
            <a:gdLst/>
            <a:ahLst/>
            <a:cxnLst/>
            <a:rect l="l" t="t" r="r" b="b"/>
            <a:pathLst>
              <a:path w="619125" h="441960">
                <a:moveTo>
                  <a:pt x="0" y="0"/>
                </a:moveTo>
                <a:lnTo>
                  <a:pt x="0" y="441833"/>
                </a:lnTo>
                <a:lnTo>
                  <a:pt x="618616" y="441833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9068" y="1962589"/>
            <a:ext cx="2801725" cy="215666"/>
          </a:xfrm>
          <a:custGeom>
            <a:avLst/>
            <a:gdLst/>
            <a:ahLst/>
            <a:cxnLst/>
            <a:rect l="l" t="t" r="r" b="b"/>
            <a:pathLst>
              <a:path w="6468109" h="483235">
                <a:moveTo>
                  <a:pt x="6419596" y="0"/>
                </a:moveTo>
                <a:lnTo>
                  <a:pt x="48260" y="0"/>
                </a:lnTo>
                <a:lnTo>
                  <a:pt x="29467" y="3790"/>
                </a:lnTo>
                <a:lnTo>
                  <a:pt x="14128" y="14128"/>
                </a:lnTo>
                <a:lnTo>
                  <a:pt x="3790" y="29467"/>
                </a:lnTo>
                <a:lnTo>
                  <a:pt x="0" y="48260"/>
                </a:lnTo>
                <a:lnTo>
                  <a:pt x="0" y="434848"/>
                </a:lnTo>
                <a:lnTo>
                  <a:pt x="3790" y="453640"/>
                </a:lnTo>
                <a:lnTo>
                  <a:pt x="14128" y="468979"/>
                </a:lnTo>
                <a:lnTo>
                  <a:pt x="29467" y="479317"/>
                </a:lnTo>
                <a:lnTo>
                  <a:pt x="48260" y="483108"/>
                </a:lnTo>
                <a:lnTo>
                  <a:pt x="6419596" y="483108"/>
                </a:lnTo>
                <a:lnTo>
                  <a:pt x="6438388" y="479317"/>
                </a:lnTo>
                <a:lnTo>
                  <a:pt x="6453727" y="468979"/>
                </a:lnTo>
                <a:lnTo>
                  <a:pt x="6464065" y="453640"/>
                </a:lnTo>
                <a:lnTo>
                  <a:pt x="6467856" y="434848"/>
                </a:lnTo>
                <a:lnTo>
                  <a:pt x="6467856" y="48260"/>
                </a:lnTo>
                <a:lnTo>
                  <a:pt x="6464065" y="29467"/>
                </a:lnTo>
                <a:lnTo>
                  <a:pt x="6453727" y="14128"/>
                </a:lnTo>
                <a:lnTo>
                  <a:pt x="6438388" y="3790"/>
                </a:lnTo>
                <a:lnTo>
                  <a:pt x="6419596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9068" y="1962589"/>
            <a:ext cx="2801725" cy="215666"/>
          </a:xfrm>
          <a:custGeom>
            <a:avLst/>
            <a:gdLst/>
            <a:ahLst/>
            <a:cxnLst/>
            <a:rect l="l" t="t" r="r" b="b"/>
            <a:pathLst>
              <a:path w="6468109" h="483235">
                <a:moveTo>
                  <a:pt x="0" y="48260"/>
                </a:moveTo>
                <a:lnTo>
                  <a:pt x="3790" y="29467"/>
                </a:lnTo>
                <a:lnTo>
                  <a:pt x="14128" y="14128"/>
                </a:lnTo>
                <a:lnTo>
                  <a:pt x="29467" y="3790"/>
                </a:lnTo>
                <a:lnTo>
                  <a:pt x="48260" y="0"/>
                </a:lnTo>
                <a:lnTo>
                  <a:pt x="6419596" y="0"/>
                </a:lnTo>
                <a:lnTo>
                  <a:pt x="6438388" y="3790"/>
                </a:lnTo>
                <a:lnTo>
                  <a:pt x="6453727" y="14128"/>
                </a:lnTo>
                <a:lnTo>
                  <a:pt x="6464065" y="29467"/>
                </a:lnTo>
                <a:lnTo>
                  <a:pt x="6467856" y="48260"/>
                </a:lnTo>
                <a:lnTo>
                  <a:pt x="6467856" y="434848"/>
                </a:lnTo>
                <a:lnTo>
                  <a:pt x="6464065" y="453640"/>
                </a:lnTo>
                <a:lnTo>
                  <a:pt x="6453727" y="468979"/>
                </a:lnTo>
                <a:lnTo>
                  <a:pt x="6438388" y="479317"/>
                </a:lnTo>
                <a:lnTo>
                  <a:pt x="6419596" y="483108"/>
                </a:lnTo>
                <a:lnTo>
                  <a:pt x="48260" y="483108"/>
                </a:lnTo>
                <a:lnTo>
                  <a:pt x="29467" y="479317"/>
                </a:lnTo>
                <a:lnTo>
                  <a:pt x="14128" y="468979"/>
                </a:lnTo>
                <a:lnTo>
                  <a:pt x="3790" y="453640"/>
                </a:lnTo>
                <a:lnTo>
                  <a:pt x="0" y="434848"/>
                </a:lnTo>
                <a:lnTo>
                  <a:pt x="0" y="4826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1054" y="1873488"/>
            <a:ext cx="268180" cy="476676"/>
          </a:xfrm>
          <a:custGeom>
            <a:avLst/>
            <a:gdLst/>
            <a:ahLst/>
            <a:cxnLst/>
            <a:rect l="l" t="t" r="r" b="b"/>
            <a:pathLst>
              <a:path w="619125" h="1068070">
                <a:moveTo>
                  <a:pt x="0" y="0"/>
                </a:moveTo>
                <a:lnTo>
                  <a:pt x="0" y="1068070"/>
                </a:lnTo>
                <a:lnTo>
                  <a:pt x="618616" y="106807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9068" y="2238051"/>
            <a:ext cx="2809702" cy="223885"/>
          </a:xfrm>
          <a:custGeom>
            <a:avLst/>
            <a:gdLst/>
            <a:ahLst/>
            <a:cxnLst/>
            <a:rect l="l" t="t" r="r" b="b"/>
            <a:pathLst>
              <a:path w="6486525" h="501650">
                <a:moveTo>
                  <a:pt x="6435979" y="0"/>
                </a:moveTo>
                <a:lnTo>
                  <a:pt x="50165" y="0"/>
                </a:lnTo>
                <a:lnTo>
                  <a:pt x="30646" y="3944"/>
                </a:lnTo>
                <a:lnTo>
                  <a:pt x="14700" y="14700"/>
                </a:lnTo>
                <a:lnTo>
                  <a:pt x="3944" y="30646"/>
                </a:lnTo>
                <a:lnTo>
                  <a:pt x="0" y="50164"/>
                </a:lnTo>
                <a:lnTo>
                  <a:pt x="0" y="451230"/>
                </a:lnTo>
                <a:lnTo>
                  <a:pt x="3944" y="470749"/>
                </a:lnTo>
                <a:lnTo>
                  <a:pt x="14700" y="486695"/>
                </a:lnTo>
                <a:lnTo>
                  <a:pt x="30646" y="497451"/>
                </a:lnTo>
                <a:lnTo>
                  <a:pt x="50165" y="501395"/>
                </a:lnTo>
                <a:lnTo>
                  <a:pt x="6435979" y="501395"/>
                </a:lnTo>
                <a:lnTo>
                  <a:pt x="6455497" y="497451"/>
                </a:lnTo>
                <a:lnTo>
                  <a:pt x="6471443" y="486695"/>
                </a:lnTo>
                <a:lnTo>
                  <a:pt x="6482199" y="470749"/>
                </a:lnTo>
                <a:lnTo>
                  <a:pt x="6486144" y="451230"/>
                </a:lnTo>
                <a:lnTo>
                  <a:pt x="6486144" y="50164"/>
                </a:lnTo>
                <a:lnTo>
                  <a:pt x="6482199" y="30646"/>
                </a:lnTo>
                <a:lnTo>
                  <a:pt x="6471443" y="14700"/>
                </a:lnTo>
                <a:lnTo>
                  <a:pt x="6455497" y="3944"/>
                </a:lnTo>
                <a:lnTo>
                  <a:pt x="6435979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9068" y="2238051"/>
            <a:ext cx="2809702" cy="223885"/>
          </a:xfrm>
          <a:custGeom>
            <a:avLst/>
            <a:gdLst/>
            <a:ahLst/>
            <a:cxnLst/>
            <a:rect l="l" t="t" r="r" b="b"/>
            <a:pathLst>
              <a:path w="6486525" h="501650">
                <a:moveTo>
                  <a:pt x="0" y="50164"/>
                </a:moveTo>
                <a:lnTo>
                  <a:pt x="3944" y="30646"/>
                </a:lnTo>
                <a:lnTo>
                  <a:pt x="14700" y="14700"/>
                </a:lnTo>
                <a:lnTo>
                  <a:pt x="30646" y="3944"/>
                </a:lnTo>
                <a:lnTo>
                  <a:pt x="50165" y="0"/>
                </a:lnTo>
                <a:lnTo>
                  <a:pt x="6435979" y="0"/>
                </a:lnTo>
                <a:lnTo>
                  <a:pt x="6455497" y="3944"/>
                </a:lnTo>
                <a:lnTo>
                  <a:pt x="6471443" y="14700"/>
                </a:lnTo>
                <a:lnTo>
                  <a:pt x="6482199" y="30646"/>
                </a:lnTo>
                <a:lnTo>
                  <a:pt x="6486144" y="50164"/>
                </a:lnTo>
                <a:lnTo>
                  <a:pt x="6486144" y="451230"/>
                </a:lnTo>
                <a:lnTo>
                  <a:pt x="6482199" y="470749"/>
                </a:lnTo>
                <a:lnTo>
                  <a:pt x="6471443" y="486695"/>
                </a:lnTo>
                <a:lnTo>
                  <a:pt x="6455497" y="497451"/>
                </a:lnTo>
                <a:lnTo>
                  <a:pt x="6435979" y="501395"/>
                </a:lnTo>
                <a:lnTo>
                  <a:pt x="50165" y="501395"/>
                </a:lnTo>
                <a:lnTo>
                  <a:pt x="30646" y="497451"/>
                </a:lnTo>
                <a:lnTo>
                  <a:pt x="14700" y="486695"/>
                </a:lnTo>
                <a:lnTo>
                  <a:pt x="3944" y="470749"/>
                </a:lnTo>
                <a:lnTo>
                  <a:pt x="0" y="451230"/>
                </a:lnTo>
                <a:lnTo>
                  <a:pt x="0" y="5016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1054" y="1873489"/>
            <a:ext cx="268180" cy="770276"/>
          </a:xfrm>
          <a:custGeom>
            <a:avLst/>
            <a:gdLst/>
            <a:ahLst/>
            <a:cxnLst/>
            <a:rect l="l" t="t" r="r" b="b"/>
            <a:pathLst>
              <a:path w="619125" h="1725929">
                <a:moveTo>
                  <a:pt x="0" y="0"/>
                </a:moveTo>
                <a:lnTo>
                  <a:pt x="0" y="1725498"/>
                </a:lnTo>
                <a:lnTo>
                  <a:pt x="618616" y="172549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9068" y="2525757"/>
            <a:ext cx="2789898" cy="235504"/>
          </a:xfrm>
          <a:custGeom>
            <a:avLst/>
            <a:gdLst/>
            <a:ahLst/>
            <a:cxnLst/>
            <a:rect l="l" t="t" r="r" b="b"/>
            <a:pathLst>
              <a:path w="6440805" h="527685">
                <a:moveTo>
                  <a:pt x="6387719" y="0"/>
                </a:moveTo>
                <a:lnTo>
                  <a:pt x="52705" y="0"/>
                </a:lnTo>
                <a:lnTo>
                  <a:pt x="32200" y="4143"/>
                </a:lnTo>
                <a:lnTo>
                  <a:pt x="15446" y="15444"/>
                </a:lnTo>
                <a:lnTo>
                  <a:pt x="4145" y="32205"/>
                </a:lnTo>
                <a:lnTo>
                  <a:pt x="0" y="52730"/>
                </a:lnTo>
                <a:lnTo>
                  <a:pt x="0" y="474573"/>
                </a:lnTo>
                <a:lnTo>
                  <a:pt x="4146" y="495100"/>
                </a:lnTo>
                <a:lnTo>
                  <a:pt x="15455" y="511865"/>
                </a:lnTo>
                <a:lnTo>
                  <a:pt x="32200" y="523160"/>
                </a:lnTo>
                <a:lnTo>
                  <a:pt x="52705" y="527304"/>
                </a:lnTo>
                <a:lnTo>
                  <a:pt x="6387781" y="527304"/>
                </a:lnTo>
                <a:lnTo>
                  <a:pt x="6408239" y="523160"/>
                </a:lnTo>
                <a:lnTo>
                  <a:pt x="6424981" y="511859"/>
                </a:lnTo>
                <a:lnTo>
                  <a:pt x="6436279" y="495098"/>
                </a:lnTo>
                <a:lnTo>
                  <a:pt x="6440424" y="474573"/>
                </a:lnTo>
                <a:lnTo>
                  <a:pt x="6440424" y="52730"/>
                </a:lnTo>
                <a:lnTo>
                  <a:pt x="6436278" y="32205"/>
                </a:lnTo>
                <a:lnTo>
                  <a:pt x="6424977" y="15444"/>
                </a:lnTo>
                <a:lnTo>
                  <a:pt x="6408223" y="4143"/>
                </a:lnTo>
                <a:lnTo>
                  <a:pt x="6387719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9068" y="2525757"/>
            <a:ext cx="2789898" cy="235504"/>
          </a:xfrm>
          <a:custGeom>
            <a:avLst/>
            <a:gdLst/>
            <a:ahLst/>
            <a:cxnLst/>
            <a:rect l="l" t="t" r="r" b="b"/>
            <a:pathLst>
              <a:path w="6440805" h="527685">
                <a:moveTo>
                  <a:pt x="0" y="52730"/>
                </a:moveTo>
                <a:lnTo>
                  <a:pt x="4145" y="32205"/>
                </a:lnTo>
                <a:lnTo>
                  <a:pt x="15446" y="15444"/>
                </a:lnTo>
                <a:lnTo>
                  <a:pt x="32200" y="4143"/>
                </a:lnTo>
                <a:lnTo>
                  <a:pt x="52705" y="0"/>
                </a:lnTo>
                <a:lnTo>
                  <a:pt x="6387719" y="0"/>
                </a:lnTo>
                <a:lnTo>
                  <a:pt x="6408223" y="4143"/>
                </a:lnTo>
                <a:lnTo>
                  <a:pt x="6424977" y="15444"/>
                </a:lnTo>
                <a:lnTo>
                  <a:pt x="6436278" y="32205"/>
                </a:lnTo>
                <a:lnTo>
                  <a:pt x="6440424" y="52730"/>
                </a:lnTo>
                <a:lnTo>
                  <a:pt x="6440424" y="474573"/>
                </a:lnTo>
                <a:lnTo>
                  <a:pt x="6436278" y="495100"/>
                </a:lnTo>
                <a:lnTo>
                  <a:pt x="6424977" y="511865"/>
                </a:lnTo>
                <a:lnTo>
                  <a:pt x="6408223" y="523170"/>
                </a:lnTo>
                <a:lnTo>
                  <a:pt x="6387719" y="527316"/>
                </a:lnTo>
                <a:lnTo>
                  <a:pt x="52705" y="527304"/>
                </a:lnTo>
                <a:lnTo>
                  <a:pt x="32200" y="523160"/>
                </a:lnTo>
                <a:lnTo>
                  <a:pt x="15446" y="511859"/>
                </a:lnTo>
                <a:lnTo>
                  <a:pt x="4145" y="495098"/>
                </a:lnTo>
                <a:lnTo>
                  <a:pt x="0" y="474573"/>
                </a:lnTo>
                <a:lnTo>
                  <a:pt x="0" y="5273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37965" y="1654875"/>
            <a:ext cx="3242641" cy="1102882"/>
          </a:xfrm>
          <a:prstGeom prst="rect">
            <a:avLst/>
          </a:prstGeom>
        </p:spPr>
        <p:txBody>
          <a:bodyPr vert="horz" wrap="square" lIns="0" tIns="20336" rIns="0" bIns="0" rtlCol="0">
            <a:spAutoFit/>
          </a:bodyPr>
          <a:lstStyle/>
          <a:p>
            <a:pPr marL="5571" marR="214224">
              <a:lnSpc>
                <a:spcPts val="728"/>
              </a:lnSpc>
              <a:spcBef>
                <a:spcPts val="160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lợi thế của Animations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CSS3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trên kỹ thuật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hoạt hình dựa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trên kịch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bản  như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90021" marR="197788">
              <a:lnSpc>
                <a:spcPts val="768"/>
              </a:lnSpc>
            </a:pPr>
            <a:r>
              <a:rPr sz="700" spc="-2" dirty="0">
                <a:latin typeface="Calibri"/>
                <a:cs typeface="Calibri"/>
              </a:rPr>
              <a:t>Dễ sử dụng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ai cũng </a:t>
            </a:r>
            <a:r>
              <a:rPr sz="700" spc="-4" dirty="0">
                <a:latin typeface="Calibri"/>
                <a:cs typeface="Calibri"/>
              </a:rPr>
              <a:t>có </a:t>
            </a:r>
            <a:r>
              <a:rPr sz="700" spc="-2" dirty="0">
                <a:latin typeface="Calibri"/>
                <a:cs typeface="Calibri"/>
              </a:rPr>
              <a:t>thể </a:t>
            </a:r>
            <a:r>
              <a:rPr sz="700" spc="-7" dirty="0">
                <a:latin typeface="Calibri"/>
                <a:cs typeface="Calibri"/>
              </a:rPr>
              <a:t>tạo </a:t>
            </a:r>
            <a:r>
              <a:rPr sz="700" spc="-11" dirty="0">
                <a:latin typeface="Calibri"/>
                <a:cs typeface="Calibri"/>
              </a:rPr>
              <a:t>ra </a:t>
            </a:r>
            <a:r>
              <a:rPr sz="700" spc="-2" dirty="0">
                <a:latin typeface="Calibri"/>
                <a:cs typeface="Calibri"/>
              </a:rPr>
              <a:t>chúng mà </a:t>
            </a:r>
            <a:r>
              <a:rPr sz="700" spc="-4" dirty="0">
                <a:latin typeface="Calibri"/>
                <a:cs typeface="Calibri"/>
              </a:rPr>
              <a:t>không cần </a:t>
            </a:r>
            <a:r>
              <a:rPr sz="700" spc="-2" dirty="0">
                <a:latin typeface="Calibri"/>
                <a:cs typeface="Calibri"/>
              </a:rPr>
              <a:t>kiến thức </a:t>
            </a:r>
            <a:r>
              <a:rPr sz="700" spc="-4" dirty="0">
                <a:latin typeface="Calibri"/>
                <a:cs typeface="Calibri"/>
              </a:rPr>
              <a:t>về  JavaScript.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18"/>
              </a:spcBef>
            </a:pPr>
            <a:endParaRPr dirty="0">
              <a:latin typeface="Times New Roman"/>
              <a:cs typeface="Times New Roman"/>
            </a:endParaRPr>
          </a:p>
          <a:p>
            <a:pPr marL="590299">
              <a:spcBef>
                <a:spcPts val="2"/>
              </a:spcBef>
            </a:pPr>
            <a:r>
              <a:rPr sz="700" spc="-2" dirty="0">
                <a:latin typeface="Calibri"/>
                <a:cs typeface="Calibri"/>
              </a:rPr>
              <a:t>Thực hiện </a:t>
            </a:r>
            <a:r>
              <a:rPr sz="700" spc="-4" dirty="0">
                <a:latin typeface="Calibri"/>
                <a:cs typeface="Calibri"/>
              </a:rPr>
              <a:t>tốt </a:t>
            </a:r>
            <a:r>
              <a:rPr sz="700" spc="-7" dirty="0">
                <a:latin typeface="Calibri"/>
                <a:cs typeface="Calibri"/>
              </a:rPr>
              <a:t>ngay cả </a:t>
            </a:r>
            <a:r>
              <a:rPr sz="700" spc="-2" dirty="0">
                <a:latin typeface="Calibri"/>
                <a:cs typeface="Calibri"/>
              </a:rPr>
              <a:t>khi chịu </a:t>
            </a:r>
            <a:r>
              <a:rPr sz="700" spc="-4" dirty="0">
                <a:latin typeface="Calibri"/>
                <a:cs typeface="Calibri"/>
              </a:rPr>
              <a:t>tải </a:t>
            </a:r>
            <a:r>
              <a:rPr sz="700" spc="-2" dirty="0">
                <a:latin typeface="Calibri"/>
                <a:cs typeface="Calibri"/>
              </a:rPr>
              <a:t>hệ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thống.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90578" marR="2229">
              <a:lnSpc>
                <a:spcPts val="768"/>
              </a:lnSpc>
            </a:pPr>
            <a:r>
              <a:rPr sz="700" spc="-4" dirty="0">
                <a:latin typeface="Calibri"/>
                <a:cs typeface="Calibri"/>
              </a:rPr>
              <a:t>Cho phép </a:t>
            </a:r>
            <a:r>
              <a:rPr sz="700" spc="-2" dirty="0">
                <a:latin typeface="Calibri"/>
                <a:cs typeface="Calibri"/>
              </a:rPr>
              <a:t>trình </a:t>
            </a:r>
            <a:r>
              <a:rPr sz="700" spc="-7" dirty="0">
                <a:latin typeface="Calibri"/>
                <a:cs typeface="Calibri"/>
              </a:rPr>
              <a:t>duyệt </a:t>
            </a:r>
            <a:r>
              <a:rPr sz="700" spc="-2" dirty="0">
                <a:latin typeface="Calibri"/>
                <a:cs typeface="Calibri"/>
              </a:rPr>
              <a:t>để kiểm </a:t>
            </a:r>
            <a:r>
              <a:rPr sz="700" spc="-4" dirty="0">
                <a:latin typeface="Calibri"/>
                <a:cs typeface="Calibri"/>
              </a:rPr>
              <a:t>soát </a:t>
            </a:r>
            <a:r>
              <a:rPr sz="700" spc="-2" dirty="0">
                <a:latin typeface="Calibri"/>
                <a:cs typeface="Calibri"/>
              </a:rPr>
              <a:t>trình tự hình ảnh động, </a:t>
            </a:r>
            <a:r>
              <a:rPr sz="700" spc="-4" dirty="0">
                <a:latin typeface="Calibri"/>
                <a:cs typeface="Calibri"/>
              </a:rPr>
              <a:t>tối </a:t>
            </a:r>
            <a:r>
              <a:rPr sz="700" spc="-2" dirty="0">
                <a:latin typeface="Calibri"/>
                <a:cs typeface="Calibri"/>
              </a:rPr>
              <a:t>ưu </a:t>
            </a:r>
            <a:r>
              <a:rPr sz="700" spc="-4" dirty="0">
                <a:latin typeface="Calibri"/>
                <a:cs typeface="Calibri"/>
              </a:rPr>
              <a:t>hóa </a:t>
            </a:r>
            <a:r>
              <a:rPr sz="700" spc="-2" dirty="0">
                <a:latin typeface="Calibri"/>
                <a:cs typeface="Calibri"/>
              </a:rPr>
              <a:t>hiệu  </a:t>
            </a:r>
            <a:r>
              <a:rPr sz="700" spc="-4" dirty="0">
                <a:latin typeface="Calibri"/>
                <a:cs typeface="Calibri"/>
              </a:rPr>
              <a:t>suất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hiệu</a:t>
            </a:r>
            <a:r>
              <a:rPr sz="700" spc="4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quả.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1132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HÌNH </a:t>
            </a:r>
            <a:r>
              <a:rPr lang="vi-VN" spc="-4" dirty="0"/>
              <a:t>ANIMATION</a:t>
            </a:r>
            <a:r>
              <a:rPr lang="vi-VN" spc="-22" dirty="0"/>
              <a:t> </a:t>
            </a:r>
            <a:r>
              <a:rPr lang="vi-VN" spc="-2" dirty="0"/>
              <a:t>1-7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99422"/>
            <a:ext cx="3473688" cy="82748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39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chuỗi hình ảnh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dirty="0">
                <a:latin typeface="Calibri"/>
                <a:cs typeface="Calibri"/>
              </a:rPr>
              <a:t>CSS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bởi kiểu dáng các </a:t>
            </a:r>
            <a:r>
              <a:rPr spc="2" dirty="0">
                <a:latin typeface="Calibri"/>
                <a:cs typeface="Calibri"/>
              </a:rPr>
              <a:t>phần tử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với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29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animation</a:t>
            </a:r>
            <a:r>
              <a:rPr spc="2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125916" marR="132601" indent="-120344">
              <a:lnSpc>
                <a:spcPts val="921"/>
              </a:lnSpc>
              <a:spcBef>
                <a:spcPts val="5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cấu hình thời gian,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2" dirty="0">
                <a:latin typeface="Calibri"/>
                <a:cs typeface="Calibri"/>
              </a:rPr>
              <a:t>tự của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hình ảnh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6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ourier New"/>
                <a:cs typeface="Courier New"/>
              </a:rPr>
              <a:t>@keyframes</a:t>
            </a:r>
            <a:r>
              <a:rPr spc="-386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nguyên </a:t>
            </a:r>
            <a:r>
              <a:rPr spc="-2" dirty="0">
                <a:latin typeface="Calibri"/>
                <a:cs typeface="Calibri"/>
              </a:rPr>
              <a:t>tắc 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sự xuất hiện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hình </a:t>
            </a:r>
            <a:r>
              <a:rPr spc="2" dirty="0">
                <a:latin typeface="Calibri"/>
                <a:cs typeface="Calibri"/>
              </a:rPr>
              <a:t>ảnh động.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Keyframe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việc sinh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trong chuỗi hoạt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quy </a:t>
            </a:r>
            <a:r>
              <a:rPr spc="-2" dirty="0">
                <a:latin typeface="Calibri"/>
                <a:cs typeface="Calibri"/>
              </a:rPr>
              <a:t>tắc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spc="2" dirty="0">
                <a:latin typeface="Courier New"/>
                <a:cs typeface="Courier New"/>
              </a:rPr>
              <a:t>@keyframes</a:t>
            </a:r>
            <a:r>
              <a:rPr spc="-336" dirty="0">
                <a:latin typeface="Courier New"/>
                <a:cs typeface="Courier New"/>
              </a:rPr>
              <a:t>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thuộc tính animation.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488278"/>
              </p:ext>
            </p:extLst>
          </p:nvPr>
        </p:nvGraphicFramePr>
        <p:xfrm>
          <a:off x="212344" y="1278914"/>
          <a:ext cx="3596862" cy="1553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1112"/>
                <a:gridCol w="2555750"/>
              </a:tblGrid>
              <a:tr h="217366">
                <a:tc>
                  <a:txBody>
                    <a:bodyPr/>
                    <a:lstStyle/>
                    <a:p>
                      <a:pPr marL="5492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088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@keyframes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6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các hình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ảnh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động</a:t>
                      </a:r>
                      <a:r>
                        <a:rPr sz="1200" spc="15" baseline="7507" dirty="0">
                          <a:latin typeface="Arial"/>
                          <a:cs typeface="Arial"/>
                        </a:rPr>
                        <a:t>.</a:t>
                      </a:r>
                      <a:endParaRPr sz="1200" baseline="7507">
                        <a:latin typeface="Arial"/>
                        <a:cs typeface="Arial"/>
                      </a:endParaRPr>
                    </a:p>
                  </a:txBody>
                  <a:tcPr marL="0" marR="0" marT="36842" marB="0">
                    <a:solidFill>
                      <a:srgbClr val="D6E3BC"/>
                    </a:solidFill>
                  </a:tcPr>
                </a:tc>
              </a:tr>
              <a:tr h="3083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animation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306070">
                        <a:lnSpc>
                          <a:spcPct val="100899"/>
                        </a:lnSpc>
                        <a:spcBef>
                          <a:spcPts val="98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ngắn gọn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đại diện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tất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cả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 thuộc tính hình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ảnh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động, ngoại trừ thuộc tính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animation-play-state</a:t>
                      </a:r>
                      <a:r>
                        <a:rPr sz="1200" spc="7" baseline="7507" dirty="0">
                          <a:latin typeface="Arial"/>
                          <a:cs typeface="Arial"/>
                        </a:rPr>
                        <a:t>.</a:t>
                      </a:r>
                      <a:endParaRPr sz="1200" baseline="7507" dirty="0">
                        <a:latin typeface="Arial"/>
                        <a:cs typeface="Arial"/>
                      </a:endParaRPr>
                    </a:p>
                  </a:txBody>
                  <a:tcPr marL="0" marR="0" marT="55829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animation-name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tên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@keyframes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animation</a:t>
                      </a:r>
                      <a:r>
                        <a:rPr sz="1200" spc="7" baseline="7507" dirty="0">
                          <a:latin typeface="Arial"/>
                          <a:cs typeface="Arial"/>
                        </a:rPr>
                        <a:t>.</a:t>
                      </a:r>
                      <a:endParaRPr sz="1200" baseline="7507">
                        <a:latin typeface="Arial"/>
                        <a:cs typeface="Arial"/>
                      </a:endParaRPr>
                    </a:p>
                  </a:txBody>
                  <a:tcPr marL="0" marR="0" marT="55546" marB="0">
                    <a:solidFill>
                      <a:srgbClr val="D6E3BC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animation-duration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thời gian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chu kỳ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hoạt</a:t>
                      </a:r>
                      <a:r>
                        <a:rPr sz="6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hình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15240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vài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giây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mili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giây.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0.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90200">
                <a:tc>
                  <a:txBody>
                    <a:bodyPr/>
                    <a:lstStyle/>
                    <a:p>
                      <a:pPr marL="91440" marR="245745">
                        <a:lnSpc>
                          <a:spcPct val="103099"/>
                        </a:lnSpc>
                        <a:spcBef>
                          <a:spcPts val="835"/>
                        </a:spcBef>
                      </a:pPr>
                      <a:r>
                        <a:rPr sz="600" dirty="0">
                          <a:latin typeface="Courier New"/>
                          <a:cs typeface="Courier New"/>
                        </a:rPr>
                        <a:t>ani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at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600" spc="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ti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600" spc="0" dirty="0">
                          <a:latin typeface="Courier New"/>
                          <a:cs typeface="Courier New"/>
                        </a:rPr>
                        <a:t>g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-  </a:t>
                      </a:r>
                      <a:r>
                        <a:rPr sz="600" spc="10" dirty="0">
                          <a:latin typeface="Courier New"/>
                          <a:cs typeface="Courier New"/>
                        </a:rPr>
                        <a:t>function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4732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1365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mô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tả tiến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độ 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ảnh động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trên một chu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thời gian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nó.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‘ease’</a:t>
                      </a:r>
                      <a:r>
                        <a:rPr sz="1100" spc="7" baseline="3472" dirty="0">
                          <a:latin typeface="Arial"/>
                          <a:cs typeface="Arial"/>
                        </a:rPr>
                        <a:t>.</a:t>
                      </a:r>
                      <a:endParaRPr sz="1100" baseline="3472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1132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HÌNH </a:t>
            </a:r>
            <a:r>
              <a:rPr lang="vi-VN" spc="-4" dirty="0"/>
              <a:t>ANIMATION</a:t>
            </a:r>
            <a:r>
              <a:rPr lang="vi-VN" spc="-22" dirty="0"/>
              <a:t> </a:t>
            </a:r>
            <a:r>
              <a:rPr lang="vi-VN" spc="-2" dirty="0"/>
              <a:t>2-7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58794" y="404693"/>
            <a:ext cx="3117820" cy="15874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28831"/>
              </p:ext>
            </p:extLst>
          </p:nvPr>
        </p:nvGraphicFramePr>
        <p:xfrm>
          <a:off x="227806" y="408094"/>
          <a:ext cx="3497339" cy="1577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6426"/>
                <a:gridCol w="2360913"/>
              </a:tblGrid>
              <a:tr h="272062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lang="en-US"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lang="en-US" sz="700" b="1" spc="-10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700" b="1" spc="-10" baseline="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050" baseline="-16203" dirty="0">
                        <a:latin typeface="Arial"/>
                        <a:cs typeface="Arial"/>
                      </a:endParaRPr>
                    </a:p>
                  </a:txBody>
                  <a:tcPr marL="0" marR="0" marT="6461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2395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lang="vi-VN" sz="7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lang="vi-VN" sz="700" b="1" spc="-5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tả</a:t>
                      </a:r>
                      <a:endParaRPr sz="1600" baseline="-16203" dirty="0">
                        <a:latin typeface="Arial"/>
                        <a:cs typeface="Arial"/>
                      </a:endParaRPr>
                    </a:p>
                  </a:txBody>
                  <a:tcPr marL="0" marR="0" marT="64615" marB="0">
                    <a:solidFill>
                      <a:srgbClr val="943735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animation-delay</a:t>
                      </a:r>
                      <a:endParaRPr sz="600" dirty="0">
                        <a:latin typeface="Courier New"/>
                        <a:cs typeface="Courier New"/>
                      </a:endParaRPr>
                    </a:p>
                  </a:txBody>
                  <a:tcPr marL="0" marR="0" marT="141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51879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bắt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đầu 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ảnh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động.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0.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562" marB="0">
                    <a:solidFill>
                      <a:srgbClr val="D6E3BC"/>
                    </a:solidFill>
                  </a:tcPr>
                </a:tc>
              </a:tr>
              <a:tr h="3080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 marR="194945">
                        <a:lnSpc>
                          <a:spcPct val="102299"/>
                        </a:lnSpc>
                      </a:pPr>
                      <a:r>
                        <a:rPr sz="600" dirty="0">
                          <a:latin typeface="Courier New"/>
                          <a:cs typeface="Courier New"/>
                        </a:rPr>
                        <a:t>ani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m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at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o</a:t>
                      </a:r>
                      <a:r>
                        <a:rPr sz="600" spc="0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it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e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a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tio</a:t>
                      </a:r>
                      <a:r>
                        <a:rPr sz="600" spc="-5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-  </a:t>
                      </a:r>
                      <a:r>
                        <a:rPr sz="600" spc="10" dirty="0">
                          <a:latin typeface="Courier New"/>
                          <a:cs typeface="Courier New"/>
                        </a:rPr>
                        <a:t>count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283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21336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lần một hình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ảnh động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được  phát.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là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1.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562" marB="0">
                    <a:solidFill>
                      <a:srgbClr val="F1DCDB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animation-direction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170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129539">
                        <a:lnSpc>
                          <a:spcPct val="102699"/>
                        </a:lnSpc>
                        <a:spcBef>
                          <a:spcPts val="9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hay không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 hình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ảnh</a:t>
                      </a:r>
                      <a:r>
                        <a:rPr sz="6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động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nên phát ngược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lại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chu kỳ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thay thế.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là  'normal'.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4129" marB="0">
                    <a:solidFill>
                      <a:srgbClr val="D6E3BC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animation-play-state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17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3200" marR="347345">
                        <a:lnSpc>
                          <a:spcPct val="102699"/>
                        </a:lnSpc>
                        <a:spcBef>
                          <a:spcPts val="9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tình trạng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 hình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ảnh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động,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liệu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có đang chạy hay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dừng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lại.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mặc  định là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running'.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4129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29979" y="2028111"/>
            <a:ext cx="1495207" cy="71841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5043">
              <a:lnSpc>
                <a:spcPts val="961"/>
              </a:lnSpc>
              <a:spcBef>
                <a:spcPts val="53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5571">
              <a:lnSpc>
                <a:spcPts val="961"/>
              </a:lnSpc>
            </a:pPr>
            <a:r>
              <a:rPr spc="2" dirty="0">
                <a:latin typeface="Courier New"/>
                <a:cs typeface="Courier New"/>
              </a:rPr>
              <a:t>@keyframes</a:t>
            </a:r>
            <a:r>
              <a:rPr spc="-7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myfirst</a:t>
            </a:r>
            <a:endParaRPr>
              <a:latin typeface="Courier New"/>
              <a:cs typeface="Courier New"/>
            </a:endParaRPr>
          </a:p>
          <a:p>
            <a:pPr marL="5571">
              <a:spcBef>
                <a:spcPts val="206"/>
              </a:spcBef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5571">
              <a:spcBef>
                <a:spcPts val="204"/>
              </a:spcBef>
            </a:pPr>
            <a:r>
              <a:rPr spc="2" dirty="0">
                <a:latin typeface="Courier New"/>
                <a:cs typeface="Courier New"/>
              </a:rPr>
              <a:t>from {background:</a:t>
            </a:r>
            <a:r>
              <a:rPr spc="-7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red;}</a:t>
            </a:r>
            <a:endParaRPr>
              <a:latin typeface="Courier New"/>
              <a:cs typeface="Courier New"/>
            </a:endParaRPr>
          </a:p>
          <a:p>
            <a:pPr marL="5571">
              <a:spcBef>
                <a:spcPts val="206"/>
              </a:spcBef>
            </a:pPr>
            <a:r>
              <a:rPr spc="2" dirty="0">
                <a:latin typeface="Courier New"/>
                <a:cs typeface="Courier New"/>
              </a:rPr>
              <a:t>to </a:t>
            </a:r>
            <a:r>
              <a:rPr dirty="0">
                <a:latin typeface="Courier New"/>
                <a:cs typeface="Courier New"/>
              </a:rPr>
              <a:t>{background: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yellow;}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1132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HÌNH </a:t>
            </a:r>
            <a:r>
              <a:rPr lang="vi-VN" spc="-4" dirty="0"/>
              <a:t>ANIMATION</a:t>
            </a:r>
            <a:r>
              <a:rPr lang="vi-VN" spc="-22" dirty="0"/>
              <a:t> </a:t>
            </a:r>
            <a:r>
              <a:rPr lang="vi-VN" spc="-2" dirty="0"/>
              <a:t>3-7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344046"/>
            <a:ext cx="3221736" cy="218188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4523">
              <a:lnSpc>
                <a:spcPts val="950"/>
              </a:lnSpc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12452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@-moz-keyframes </a:t>
            </a:r>
            <a:r>
              <a:rPr dirty="0">
                <a:latin typeface="Courier New"/>
                <a:cs typeface="Courier New"/>
              </a:rPr>
              <a:t>myfirst /* Firefox</a:t>
            </a:r>
            <a:r>
              <a:rPr spc="2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*/</a:t>
            </a:r>
          </a:p>
          <a:p>
            <a:pPr marL="124523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12452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from </a:t>
            </a:r>
            <a:r>
              <a:rPr dirty="0">
                <a:latin typeface="Courier New"/>
                <a:cs typeface="Courier New"/>
              </a:rPr>
              <a:t>{background: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red;}</a:t>
            </a:r>
          </a:p>
          <a:p>
            <a:pPr marL="12452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to {background:</a:t>
            </a:r>
            <a:r>
              <a:rPr dirty="0">
                <a:latin typeface="Courier New"/>
                <a:cs typeface="Courier New"/>
              </a:rPr>
              <a:t> yellow;}</a:t>
            </a:r>
          </a:p>
          <a:p>
            <a:pPr marL="124523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124523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@-webkit-keyframes myfirst </a:t>
            </a:r>
            <a:r>
              <a:rPr spc="2" dirty="0">
                <a:latin typeface="Courier New"/>
                <a:cs typeface="Courier New"/>
              </a:rPr>
              <a:t>/* </a:t>
            </a:r>
            <a:r>
              <a:rPr dirty="0">
                <a:latin typeface="Courier New"/>
                <a:cs typeface="Courier New"/>
              </a:rPr>
              <a:t>Safari and Chrome</a:t>
            </a:r>
            <a:r>
              <a:rPr spc="88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*/</a:t>
            </a:r>
          </a:p>
          <a:p>
            <a:pPr marL="12452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124523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from </a:t>
            </a:r>
            <a:r>
              <a:rPr dirty="0">
                <a:latin typeface="Courier New"/>
                <a:cs typeface="Courier New"/>
              </a:rPr>
              <a:t>{background: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red;}</a:t>
            </a:r>
          </a:p>
          <a:p>
            <a:pPr marL="12452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to {background:</a:t>
            </a:r>
            <a:r>
              <a:rPr dirty="0">
                <a:latin typeface="Courier New"/>
                <a:cs typeface="Courier New"/>
              </a:rPr>
              <a:t> yellow;}</a:t>
            </a:r>
          </a:p>
          <a:p>
            <a:pPr marL="124523">
              <a:lnSpc>
                <a:spcPts val="950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125916" indent="-120344">
              <a:spcBef>
                <a:spcPts val="80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</a:t>
            </a:r>
            <a:r>
              <a:rPr spc="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</a:t>
            </a:r>
          </a:p>
          <a:p>
            <a:pPr marL="159345">
              <a:spcBef>
                <a:spcPts val="864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71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67"/>
              </a:spcBef>
            </a:pPr>
            <a:r>
              <a:rPr sz="700" spc="-2" dirty="0">
                <a:latin typeface="Courier New"/>
                <a:cs typeface="Courier New"/>
              </a:rPr>
              <a:t>&lt;style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type=”text/css”&gt;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1132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HÌNH </a:t>
            </a:r>
            <a:r>
              <a:rPr lang="vi-VN" spc="-4" dirty="0"/>
              <a:t>ANIMATION</a:t>
            </a:r>
            <a:r>
              <a:rPr lang="vi-VN" spc="-22" dirty="0"/>
              <a:t> </a:t>
            </a:r>
            <a:r>
              <a:rPr lang="vi-VN" spc="-2" dirty="0"/>
              <a:t>4-7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7628" y="332482"/>
            <a:ext cx="3857172" cy="237522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div {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width:200px; height:200px; background:red; position:relative;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border-radius:100px; animation-name:myfirst;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animation-duration:4s; animation-timing-function:linear;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animation-delay:1s; animation-iteration-count:infinite;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animation-direction:alternate; animation-play-state:running;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/* Firefox: */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-moz-border-radius:100px;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-moz-animation-name:myfirst;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-moz-animation-duration:4s;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-moz-animation-timing-function:linear;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-moz-animation-delay:1s;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-moz-animation-iteration-count:infinite;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-moz-animation-direction:alternate;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-moz-animation-play-state:running;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/* Safari and Chrome: */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-webkit-border-radius:100px;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-webkit-animation-name:myfirst;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-webkit-animation-duration:4s;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-webkit-animation-timing-function:linear;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-webkit-animation-delay:1s;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-webkit-animation-iteration-count:infinite;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1132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HÌNH </a:t>
            </a:r>
            <a:r>
              <a:rPr lang="vi-VN" spc="-4" dirty="0"/>
              <a:t>ANIMATION</a:t>
            </a:r>
            <a:r>
              <a:rPr lang="vi-VN" spc="-22" dirty="0"/>
              <a:t> </a:t>
            </a:r>
            <a:r>
              <a:rPr lang="vi-VN" spc="-2" dirty="0"/>
              <a:t>5-7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7628" y="332482"/>
            <a:ext cx="3857172" cy="237522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-webkit-animation-direction:alternate;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-webkit-animation-play-state:running;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@keyframes myfirst {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0%   {background:red; left:0px; top:0px;}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25%  {background:yellow; left:300px; top:0px;}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50%  {background:blue; left:300px; top:300px;}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75%  {background:green; left:0px; top:300px;}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100% {background:red; left:0px; top:0px;}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} @-moz-keyframes myfirst { /* Firefox */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0%   {background:red; left:0px; top:0px;}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25%  {background:yellow; left:300px; top:0px;}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50%  {background:blue; left:300px; top:300px;}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75%  {background:green; left:0px; top:300px;}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100% {background:red; left:0px; top:0px;}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} @-webkit-keyframes myfirst { /* Safari and Chrome */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0%   {background:red; left:0px; top:0px;}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25%  {background:yellow; left:200px; top:0px;}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50%  {background:blue; left:200px; top:200px;}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75%  {background:green; left:0px; top:200px;}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	100% {background:red; left:0px; top:0px;} </a:t>
            </a:r>
          </a:p>
          <a:p>
            <a:pPr marL="5571">
              <a:spcBef>
                <a:spcPts val="42"/>
              </a:spcBef>
            </a:pPr>
            <a:r>
              <a:rPr lang="vi-VN" sz="700" dirty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69727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1132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HÌNH </a:t>
            </a:r>
            <a:r>
              <a:rPr lang="vi-VN" spc="-4" dirty="0"/>
              <a:t>ANIMATION</a:t>
            </a:r>
            <a:r>
              <a:rPr lang="vi-VN" spc="-22" dirty="0"/>
              <a:t> </a:t>
            </a:r>
            <a:r>
              <a:rPr lang="vi-VN" spc="-2" dirty="0"/>
              <a:t>6-7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64307" y="504709"/>
            <a:ext cx="2655945" cy="91048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 marR="216731">
              <a:lnSpc>
                <a:spcPct val="120000"/>
              </a:lnSpc>
              <a:spcBef>
                <a:spcPts val="44"/>
              </a:spcBef>
              <a:tabLst>
                <a:tab pos="272724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&lt;/style&gt; </a:t>
            </a:r>
          </a:p>
          <a:p>
            <a:pPr marL="5571" marR="216731">
              <a:lnSpc>
                <a:spcPct val="120000"/>
              </a:lnSpc>
              <a:spcBef>
                <a:spcPts val="44"/>
              </a:spcBef>
              <a:tabLst>
                <a:tab pos="272724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&lt;/head&gt; </a:t>
            </a:r>
          </a:p>
          <a:p>
            <a:pPr marL="5571" marR="216731">
              <a:lnSpc>
                <a:spcPct val="120000"/>
              </a:lnSpc>
              <a:spcBef>
                <a:spcPts val="44"/>
              </a:spcBef>
              <a:tabLst>
                <a:tab pos="272724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&lt;body&gt; </a:t>
            </a:r>
          </a:p>
          <a:p>
            <a:pPr marL="5571" marR="216731">
              <a:lnSpc>
                <a:spcPct val="120000"/>
              </a:lnSpc>
              <a:spcBef>
                <a:spcPts val="44"/>
              </a:spcBef>
              <a:tabLst>
                <a:tab pos="272724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	&lt;p&gt;&lt;b&gt;Note:&lt;/b&gt; Animation&lt;/p&gt;</a:t>
            </a:r>
          </a:p>
          <a:p>
            <a:pPr marL="5571" marR="216731">
              <a:lnSpc>
                <a:spcPct val="120000"/>
              </a:lnSpc>
              <a:spcBef>
                <a:spcPts val="44"/>
              </a:spcBef>
              <a:tabLst>
                <a:tab pos="272724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	&lt;div&gt;&lt;/div&gt; </a:t>
            </a:r>
          </a:p>
          <a:p>
            <a:pPr marL="5571" marR="216731">
              <a:lnSpc>
                <a:spcPct val="120000"/>
              </a:lnSpc>
              <a:spcBef>
                <a:spcPts val="44"/>
              </a:spcBef>
              <a:tabLst>
                <a:tab pos="272724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&lt;/body&gt;</a:t>
            </a:r>
          </a:p>
          <a:p>
            <a:pPr marL="5571" marR="216731">
              <a:lnSpc>
                <a:spcPct val="120000"/>
              </a:lnSpc>
              <a:spcBef>
                <a:spcPts val="44"/>
              </a:spcBef>
              <a:tabLst>
                <a:tab pos="272724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1132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HÌNH </a:t>
            </a:r>
            <a:r>
              <a:rPr lang="vi-VN" spc="-4" dirty="0"/>
              <a:t>ANIMATION</a:t>
            </a:r>
            <a:r>
              <a:rPr lang="vi-VN" spc="-22" dirty="0"/>
              <a:t> </a:t>
            </a:r>
            <a:r>
              <a:rPr lang="vi-VN" spc="-2" dirty="0"/>
              <a:t>7-7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416425"/>
            <a:ext cx="47392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9011" y="646828"/>
            <a:ext cx="2595653" cy="2243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0" y="71032"/>
            <a:ext cx="3695988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lang="vi-VN" dirty="0" smtClean="0"/>
              <a:t>SỬ </a:t>
            </a:r>
            <a:r>
              <a:rPr lang="vi-VN" spc="-2" dirty="0"/>
              <a:t>DỤNG CSS3 </a:t>
            </a:r>
            <a:r>
              <a:rPr lang="vi-VN" spc="-4" dirty="0"/>
              <a:t>TRÊN </a:t>
            </a:r>
            <a:r>
              <a:rPr lang="vi-VN" spc="-2" dirty="0"/>
              <a:t>THIẾT BỊ </a:t>
            </a:r>
            <a:r>
              <a:rPr lang="vi-VN" dirty="0" smtClean="0"/>
              <a:t>MOBILE</a:t>
            </a:r>
            <a:r>
              <a:rPr lang="vi-VN" spc="7" dirty="0"/>
              <a:t> </a:t>
            </a:r>
            <a:r>
              <a:rPr lang="vi-VN" dirty="0" smtClean="0"/>
              <a:t>1-2</a:t>
            </a:r>
            <a:endParaRPr lang="vi-VN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442441"/>
            <a:ext cx="3663752" cy="223885"/>
          </a:xfrm>
          <a:custGeom>
            <a:avLst/>
            <a:gdLst/>
            <a:ahLst/>
            <a:cxnLst/>
            <a:rect l="l" t="t" r="r" b="b"/>
            <a:pathLst>
              <a:path w="8458200" h="501650">
                <a:moveTo>
                  <a:pt x="8374634" y="0"/>
                </a:moveTo>
                <a:lnTo>
                  <a:pt x="83566" y="0"/>
                </a:lnTo>
                <a:lnTo>
                  <a:pt x="51038" y="6574"/>
                </a:lnTo>
                <a:lnTo>
                  <a:pt x="24476" y="24495"/>
                </a:lnTo>
                <a:lnTo>
                  <a:pt x="6567" y="51059"/>
                </a:lnTo>
                <a:lnTo>
                  <a:pt x="0" y="83565"/>
                </a:lnTo>
                <a:lnTo>
                  <a:pt x="0" y="417829"/>
                </a:lnTo>
                <a:lnTo>
                  <a:pt x="6567" y="450336"/>
                </a:lnTo>
                <a:lnTo>
                  <a:pt x="24476" y="476900"/>
                </a:lnTo>
                <a:lnTo>
                  <a:pt x="51038" y="494821"/>
                </a:lnTo>
                <a:lnTo>
                  <a:pt x="83566" y="501396"/>
                </a:lnTo>
                <a:lnTo>
                  <a:pt x="8374634" y="501396"/>
                </a:lnTo>
                <a:lnTo>
                  <a:pt x="8407140" y="494821"/>
                </a:lnTo>
                <a:lnTo>
                  <a:pt x="8433704" y="476900"/>
                </a:lnTo>
                <a:lnTo>
                  <a:pt x="8451625" y="450336"/>
                </a:lnTo>
                <a:lnTo>
                  <a:pt x="8458200" y="417829"/>
                </a:lnTo>
                <a:lnTo>
                  <a:pt x="8458200" y="83565"/>
                </a:lnTo>
                <a:lnTo>
                  <a:pt x="8451625" y="51059"/>
                </a:lnTo>
                <a:lnTo>
                  <a:pt x="8433704" y="24495"/>
                </a:lnTo>
                <a:lnTo>
                  <a:pt x="8407140" y="6574"/>
                </a:lnTo>
                <a:lnTo>
                  <a:pt x="837463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442441"/>
            <a:ext cx="3663752" cy="223885"/>
          </a:xfrm>
          <a:custGeom>
            <a:avLst/>
            <a:gdLst/>
            <a:ahLst/>
            <a:cxnLst/>
            <a:rect l="l" t="t" r="r" b="b"/>
            <a:pathLst>
              <a:path w="8458200" h="501650">
                <a:moveTo>
                  <a:pt x="0" y="83565"/>
                </a:moveTo>
                <a:lnTo>
                  <a:pt x="6567" y="51059"/>
                </a:lnTo>
                <a:lnTo>
                  <a:pt x="24476" y="24495"/>
                </a:lnTo>
                <a:lnTo>
                  <a:pt x="51038" y="6574"/>
                </a:lnTo>
                <a:lnTo>
                  <a:pt x="83566" y="0"/>
                </a:lnTo>
                <a:lnTo>
                  <a:pt x="8374634" y="0"/>
                </a:lnTo>
                <a:lnTo>
                  <a:pt x="8407140" y="6574"/>
                </a:lnTo>
                <a:lnTo>
                  <a:pt x="8433704" y="24495"/>
                </a:lnTo>
                <a:lnTo>
                  <a:pt x="8451625" y="51059"/>
                </a:lnTo>
                <a:lnTo>
                  <a:pt x="8458200" y="83565"/>
                </a:lnTo>
                <a:lnTo>
                  <a:pt x="8458200" y="417829"/>
                </a:lnTo>
                <a:lnTo>
                  <a:pt x="8451625" y="450336"/>
                </a:lnTo>
                <a:lnTo>
                  <a:pt x="8433704" y="476900"/>
                </a:lnTo>
                <a:lnTo>
                  <a:pt x="8407140" y="494821"/>
                </a:lnTo>
                <a:lnTo>
                  <a:pt x="8374634" y="501396"/>
                </a:lnTo>
                <a:lnTo>
                  <a:pt x="83566" y="501396"/>
                </a:lnTo>
                <a:lnTo>
                  <a:pt x="51038" y="494821"/>
                </a:lnTo>
                <a:lnTo>
                  <a:pt x="24476" y="476900"/>
                </a:lnTo>
                <a:lnTo>
                  <a:pt x="6567" y="450336"/>
                </a:lnTo>
                <a:lnTo>
                  <a:pt x="0" y="417829"/>
                </a:lnTo>
                <a:lnTo>
                  <a:pt x="0" y="8356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14503"/>
            <a:ext cx="3663752" cy="223318"/>
          </a:xfrm>
          <a:custGeom>
            <a:avLst/>
            <a:gdLst/>
            <a:ahLst/>
            <a:cxnLst/>
            <a:rect l="l" t="t" r="r" b="b"/>
            <a:pathLst>
              <a:path w="8458200" h="500380">
                <a:moveTo>
                  <a:pt x="8374888" y="0"/>
                </a:moveTo>
                <a:lnTo>
                  <a:pt x="83312" y="0"/>
                </a:lnTo>
                <a:lnTo>
                  <a:pt x="50883" y="6552"/>
                </a:lnTo>
                <a:lnTo>
                  <a:pt x="24401" y="24415"/>
                </a:lnTo>
                <a:lnTo>
                  <a:pt x="6547" y="50899"/>
                </a:lnTo>
                <a:lnTo>
                  <a:pt x="0" y="83312"/>
                </a:lnTo>
                <a:lnTo>
                  <a:pt x="0" y="416560"/>
                </a:lnTo>
                <a:lnTo>
                  <a:pt x="6547" y="448972"/>
                </a:lnTo>
                <a:lnTo>
                  <a:pt x="24401" y="475456"/>
                </a:lnTo>
                <a:lnTo>
                  <a:pt x="50883" y="493319"/>
                </a:lnTo>
                <a:lnTo>
                  <a:pt x="83312" y="499872"/>
                </a:lnTo>
                <a:lnTo>
                  <a:pt x="8374888" y="499872"/>
                </a:lnTo>
                <a:lnTo>
                  <a:pt x="8407300" y="493319"/>
                </a:lnTo>
                <a:lnTo>
                  <a:pt x="8433784" y="475456"/>
                </a:lnTo>
                <a:lnTo>
                  <a:pt x="8451647" y="448972"/>
                </a:lnTo>
                <a:lnTo>
                  <a:pt x="8458200" y="416560"/>
                </a:lnTo>
                <a:lnTo>
                  <a:pt x="8458200" y="83312"/>
                </a:lnTo>
                <a:lnTo>
                  <a:pt x="8451647" y="50899"/>
                </a:lnTo>
                <a:lnTo>
                  <a:pt x="8433784" y="24415"/>
                </a:lnTo>
                <a:lnTo>
                  <a:pt x="8407300" y="6552"/>
                </a:lnTo>
                <a:lnTo>
                  <a:pt x="837488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714503"/>
            <a:ext cx="3663752" cy="223318"/>
          </a:xfrm>
          <a:custGeom>
            <a:avLst/>
            <a:gdLst/>
            <a:ahLst/>
            <a:cxnLst/>
            <a:rect l="l" t="t" r="r" b="b"/>
            <a:pathLst>
              <a:path w="8458200" h="500380">
                <a:moveTo>
                  <a:pt x="0" y="83312"/>
                </a:moveTo>
                <a:lnTo>
                  <a:pt x="6547" y="50899"/>
                </a:lnTo>
                <a:lnTo>
                  <a:pt x="24401" y="24415"/>
                </a:lnTo>
                <a:lnTo>
                  <a:pt x="50883" y="6552"/>
                </a:lnTo>
                <a:lnTo>
                  <a:pt x="83312" y="0"/>
                </a:lnTo>
                <a:lnTo>
                  <a:pt x="8374888" y="0"/>
                </a:lnTo>
                <a:lnTo>
                  <a:pt x="8407300" y="6552"/>
                </a:lnTo>
                <a:lnTo>
                  <a:pt x="8433784" y="24415"/>
                </a:lnTo>
                <a:lnTo>
                  <a:pt x="8451647" y="50899"/>
                </a:lnTo>
                <a:lnTo>
                  <a:pt x="8458200" y="83312"/>
                </a:lnTo>
                <a:lnTo>
                  <a:pt x="8458200" y="416560"/>
                </a:lnTo>
                <a:lnTo>
                  <a:pt x="8451647" y="448972"/>
                </a:lnTo>
                <a:lnTo>
                  <a:pt x="8433784" y="475456"/>
                </a:lnTo>
                <a:lnTo>
                  <a:pt x="8407300" y="493319"/>
                </a:lnTo>
                <a:lnTo>
                  <a:pt x="8374888" y="499872"/>
                </a:lnTo>
                <a:lnTo>
                  <a:pt x="83312" y="499872"/>
                </a:lnTo>
                <a:lnTo>
                  <a:pt x="50883" y="493319"/>
                </a:lnTo>
                <a:lnTo>
                  <a:pt x="24401" y="475456"/>
                </a:lnTo>
                <a:lnTo>
                  <a:pt x="6547" y="448972"/>
                </a:lnTo>
                <a:lnTo>
                  <a:pt x="0" y="416560"/>
                </a:lnTo>
                <a:lnTo>
                  <a:pt x="0" y="833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976461"/>
            <a:ext cx="3663752" cy="227852"/>
          </a:xfrm>
          <a:custGeom>
            <a:avLst/>
            <a:gdLst/>
            <a:ahLst/>
            <a:cxnLst/>
            <a:rect l="l" t="t" r="r" b="b"/>
            <a:pathLst>
              <a:path w="8458200" h="510539">
                <a:moveTo>
                  <a:pt x="8373110" y="0"/>
                </a:moveTo>
                <a:lnTo>
                  <a:pt x="85090" y="0"/>
                </a:lnTo>
                <a:lnTo>
                  <a:pt x="51970" y="6687"/>
                </a:lnTo>
                <a:lnTo>
                  <a:pt x="24923" y="24923"/>
                </a:lnTo>
                <a:lnTo>
                  <a:pt x="6687" y="51970"/>
                </a:lnTo>
                <a:lnTo>
                  <a:pt x="0" y="85089"/>
                </a:lnTo>
                <a:lnTo>
                  <a:pt x="0" y="425450"/>
                </a:lnTo>
                <a:lnTo>
                  <a:pt x="6687" y="458569"/>
                </a:lnTo>
                <a:lnTo>
                  <a:pt x="24923" y="485616"/>
                </a:lnTo>
                <a:lnTo>
                  <a:pt x="51970" y="503852"/>
                </a:lnTo>
                <a:lnTo>
                  <a:pt x="85090" y="510539"/>
                </a:lnTo>
                <a:lnTo>
                  <a:pt x="8373110" y="510539"/>
                </a:lnTo>
                <a:lnTo>
                  <a:pt x="8406229" y="503852"/>
                </a:lnTo>
                <a:lnTo>
                  <a:pt x="8433276" y="485616"/>
                </a:lnTo>
                <a:lnTo>
                  <a:pt x="8451512" y="458569"/>
                </a:lnTo>
                <a:lnTo>
                  <a:pt x="8458200" y="425450"/>
                </a:lnTo>
                <a:lnTo>
                  <a:pt x="8458200" y="85089"/>
                </a:lnTo>
                <a:lnTo>
                  <a:pt x="8451512" y="51970"/>
                </a:lnTo>
                <a:lnTo>
                  <a:pt x="8433276" y="24923"/>
                </a:lnTo>
                <a:lnTo>
                  <a:pt x="8406229" y="6687"/>
                </a:lnTo>
                <a:lnTo>
                  <a:pt x="8373110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976461"/>
            <a:ext cx="3663752" cy="227852"/>
          </a:xfrm>
          <a:custGeom>
            <a:avLst/>
            <a:gdLst/>
            <a:ahLst/>
            <a:cxnLst/>
            <a:rect l="l" t="t" r="r" b="b"/>
            <a:pathLst>
              <a:path w="8458200" h="510539">
                <a:moveTo>
                  <a:pt x="0" y="85089"/>
                </a:moveTo>
                <a:lnTo>
                  <a:pt x="6687" y="51970"/>
                </a:lnTo>
                <a:lnTo>
                  <a:pt x="24923" y="24923"/>
                </a:lnTo>
                <a:lnTo>
                  <a:pt x="51970" y="6687"/>
                </a:lnTo>
                <a:lnTo>
                  <a:pt x="85090" y="0"/>
                </a:lnTo>
                <a:lnTo>
                  <a:pt x="8373110" y="0"/>
                </a:lnTo>
                <a:lnTo>
                  <a:pt x="8406229" y="6687"/>
                </a:lnTo>
                <a:lnTo>
                  <a:pt x="8433276" y="24923"/>
                </a:lnTo>
                <a:lnTo>
                  <a:pt x="8451512" y="51970"/>
                </a:lnTo>
                <a:lnTo>
                  <a:pt x="8458200" y="85089"/>
                </a:lnTo>
                <a:lnTo>
                  <a:pt x="8458200" y="425450"/>
                </a:lnTo>
                <a:lnTo>
                  <a:pt x="8451512" y="458569"/>
                </a:lnTo>
                <a:lnTo>
                  <a:pt x="8433276" y="485616"/>
                </a:lnTo>
                <a:lnTo>
                  <a:pt x="8406229" y="503852"/>
                </a:lnTo>
                <a:lnTo>
                  <a:pt x="8373110" y="510539"/>
                </a:lnTo>
                <a:lnTo>
                  <a:pt x="85090" y="510539"/>
                </a:lnTo>
                <a:lnTo>
                  <a:pt x="51970" y="503852"/>
                </a:lnTo>
                <a:lnTo>
                  <a:pt x="24923" y="485616"/>
                </a:lnTo>
                <a:lnTo>
                  <a:pt x="6687" y="458569"/>
                </a:lnTo>
                <a:lnTo>
                  <a:pt x="0" y="425450"/>
                </a:lnTo>
                <a:lnTo>
                  <a:pt x="0" y="8508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279032"/>
            <a:ext cx="3663752" cy="217650"/>
          </a:xfrm>
          <a:custGeom>
            <a:avLst/>
            <a:gdLst/>
            <a:ahLst/>
            <a:cxnLst/>
            <a:rect l="l" t="t" r="r" b="b"/>
            <a:pathLst>
              <a:path w="8458200" h="487679">
                <a:moveTo>
                  <a:pt x="8376920" y="0"/>
                </a:moveTo>
                <a:lnTo>
                  <a:pt x="81280" y="0"/>
                </a:lnTo>
                <a:lnTo>
                  <a:pt x="49640" y="6395"/>
                </a:lnTo>
                <a:lnTo>
                  <a:pt x="23804" y="23828"/>
                </a:lnTo>
                <a:lnTo>
                  <a:pt x="6386" y="49666"/>
                </a:lnTo>
                <a:lnTo>
                  <a:pt x="0" y="81279"/>
                </a:lnTo>
                <a:lnTo>
                  <a:pt x="0" y="406400"/>
                </a:lnTo>
                <a:lnTo>
                  <a:pt x="6386" y="438013"/>
                </a:lnTo>
                <a:lnTo>
                  <a:pt x="23804" y="463851"/>
                </a:lnTo>
                <a:lnTo>
                  <a:pt x="49640" y="481284"/>
                </a:lnTo>
                <a:lnTo>
                  <a:pt x="81280" y="487679"/>
                </a:lnTo>
                <a:lnTo>
                  <a:pt x="8376920" y="487679"/>
                </a:lnTo>
                <a:lnTo>
                  <a:pt x="8408533" y="481284"/>
                </a:lnTo>
                <a:lnTo>
                  <a:pt x="8434371" y="463851"/>
                </a:lnTo>
                <a:lnTo>
                  <a:pt x="8451804" y="438013"/>
                </a:lnTo>
                <a:lnTo>
                  <a:pt x="8458200" y="406400"/>
                </a:lnTo>
                <a:lnTo>
                  <a:pt x="8458200" y="81279"/>
                </a:lnTo>
                <a:lnTo>
                  <a:pt x="8451804" y="49666"/>
                </a:lnTo>
                <a:lnTo>
                  <a:pt x="8434371" y="23828"/>
                </a:lnTo>
                <a:lnTo>
                  <a:pt x="8408533" y="6395"/>
                </a:lnTo>
                <a:lnTo>
                  <a:pt x="837692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279032"/>
            <a:ext cx="3663752" cy="217650"/>
          </a:xfrm>
          <a:custGeom>
            <a:avLst/>
            <a:gdLst/>
            <a:ahLst/>
            <a:cxnLst/>
            <a:rect l="l" t="t" r="r" b="b"/>
            <a:pathLst>
              <a:path w="8458200" h="487679">
                <a:moveTo>
                  <a:pt x="0" y="81279"/>
                </a:moveTo>
                <a:lnTo>
                  <a:pt x="6386" y="49666"/>
                </a:lnTo>
                <a:lnTo>
                  <a:pt x="23804" y="23828"/>
                </a:lnTo>
                <a:lnTo>
                  <a:pt x="49640" y="6395"/>
                </a:lnTo>
                <a:lnTo>
                  <a:pt x="81280" y="0"/>
                </a:lnTo>
                <a:lnTo>
                  <a:pt x="8376920" y="0"/>
                </a:lnTo>
                <a:lnTo>
                  <a:pt x="8408533" y="6395"/>
                </a:lnTo>
                <a:lnTo>
                  <a:pt x="8434371" y="23828"/>
                </a:lnTo>
                <a:lnTo>
                  <a:pt x="8451804" y="49666"/>
                </a:lnTo>
                <a:lnTo>
                  <a:pt x="8458200" y="81279"/>
                </a:lnTo>
                <a:lnTo>
                  <a:pt x="8458200" y="406400"/>
                </a:lnTo>
                <a:lnTo>
                  <a:pt x="8451804" y="438013"/>
                </a:lnTo>
                <a:lnTo>
                  <a:pt x="8434371" y="463851"/>
                </a:lnTo>
                <a:lnTo>
                  <a:pt x="8408533" y="481284"/>
                </a:lnTo>
                <a:lnTo>
                  <a:pt x="8376920" y="487679"/>
                </a:lnTo>
                <a:lnTo>
                  <a:pt x="81280" y="487679"/>
                </a:lnTo>
                <a:lnTo>
                  <a:pt x="49640" y="481284"/>
                </a:lnTo>
                <a:lnTo>
                  <a:pt x="23804" y="463851"/>
                </a:lnTo>
                <a:lnTo>
                  <a:pt x="6386" y="438013"/>
                </a:lnTo>
                <a:lnTo>
                  <a:pt x="0" y="406400"/>
                </a:lnTo>
                <a:lnTo>
                  <a:pt x="0" y="8127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1606" y="488033"/>
            <a:ext cx="3794283" cy="226151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850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There are </a:t>
            </a:r>
            <a:r>
              <a:rPr spc="-4" dirty="0">
                <a:latin typeface="Arial"/>
                <a:cs typeface="Arial"/>
              </a:rPr>
              <a:t>different </a:t>
            </a:r>
            <a:r>
              <a:rPr spc="-9" dirty="0">
                <a:latin typeface="Arial"/>
                <a:cs typeface="Arial"/>
              </a:rPr>
              <a:t>ways </a:t>
            </a:r>
            <a:r>
              <a:rPr dirty="0">
                <a:latin typeface="Arial"/>
                <a:cs typeface="Arial"/>
              </a:rPr>
              <a:t>to </a:t>
            </a:r>
            <a:r>
              <a:rPr spc="-2" dirty="0">
                <a:latin typeface="Arial"/>
                <a:cs typeface="Arial"/>
              </a:rPr>
              <a:t>provide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pages </a:t>
            </a:r>
            <a:r>
              <a:rPr dirty="0">
                <a:latin typeface="Arial"/>
                <a:cs typeface="Arial"/>
              </a:rPr>
              <a:t>for </a:t>
            </a:r>
            <a:r>
              <a:rPr spc="-2" dirty="0">
                <a:latin typeface="Arial"/>
                <a:cs typeface="Arial"/>
              </a:rPr>
              <a:t>mobile</a:t>
            </a:r>
            <a:r>
              <a:rPr spc="70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devices.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380811">
              <a:lnSpc>
                <a:spcPts val="820"/>
              </a:lnSpc>
            </a:pPr>
            <a:r>
              <a:rPr dirty="0">
                <a:latin typeface="Arial"/>
                <a:cs typeface="Arial"/>
              </a:rPr>
              <a:t>The </a:t>
            </a:r>
            <a:r>
              <a:rPr spc="-2" dirty="0">
                <a:latin typeface="Arial"/>
                <a:cs typeface="Arial"/>
              </a:rPr>
              <a:t>user can make use </a:t>
            </a:r>
            <a:r>
              <a:rPr dirty="0">
                <a:latin typeface="Arial"/>
                <a:cs typeface="Arial"/>
              </a:rPr>
              <a:t>of </a:t>
            </a:r>
            <a:r>
              <a:rPr spc="-2" dirty="0">
                <a:latin typeface="Arial"/>
                <a:cs typeface="Arial"/>
              </a:rPr>
              <a:t>style sheet </a:t>
            </a:r>
            <a:r>
              <a:rPr dirty="0">
                <a:latin typeface="Arial"/>
                <a:cs typeface="Arial"/>
              </a:rPr>
              <a:t>for the </a:t>
            </a:r>
            <a:r>
              <a:rPr spc="-2" dirty="0">
                <a:latin typeface="Arial"/>
                <a:cs typeface="Arial"/>
              </a:rPr>
              <a:t>handheld devices (all mobile  </a:t>
            </a:r>
            <a:r>
              <a:rPr spc="-4" dirty="0">
                <a:latin typeface="Arial"/>
                <a:cs typeface="Arial"/>
              </a:rPr>
              <a:t>browsers </a:t>
            </a:r>
            <a:r>
              <a:rPr spc="-2" dirty="0">
                <a:latin typeface="Arial"/>
                <a:cs typeface="Arial"/>
              </a:rPr>
              <a:t>do not recognize</a:t>
            </a:r>
            <a:r>
              <a:rPr spc="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it).</a:t>
            </a:r>
          </a:p>
          <a:p>
            <a:pPr marL="5850" marR="60729">
              <a:lnSpc>
                <a:spcPts val="820"/>
              </a:lnSpc>
              <a:spcBef>
                <a:spcPts val="566"/>
              </a:spcBef>
            </a:pPr>
            <a:r>
              <a:rPr spc="-4" dirty="0">
                <a:latin typeface="Arial"/>
                <a:cs typeface="Arial"/>
              </a:rPr>
              <a:t>IPhone’s </a:t>
            </a:r>
            <a:r>
              <a:rPr dirty="0">
                <a:latin typeface="Arial"/>
                <a:cs typeface="Arial"/>
              </a:rPr>
              <a:t>Safari </a:t>
            </a:r>
            <a:r>
              <a:rPr spc="-2" dirty="0">
                <a:latin typeface="Arial"/>
                <a:cs typeface="Arial"/>
              </a:rPr>
              <a:t>and </a:t>
            </a:r>
            <a:r>
              <a:rPr spc="-4" dirty="0">
                <a:latin typeface="Arial"/>
                <a:cs typeface="Arial"/>
              </a:rPr>
              <a:t>Opera’s </a:t>
            </a:r>
            <a:r>
              <a:rPr spc="-2" dirty="0">
                <a:latin typeface="Arial"/>
                <a:cs typeface="Arial"/>
              </a:rPr>
              <a:t>Mini </a:t>
            </a:r>
            <a:r>
              <a:rPr spc="-4" dirty="0">
                <a:latin typeface="Arial"/>
                <a:cs typeface="Arial"/>
              </a:rPr>
              <a:t>browsers </a:t>
            </a:r>
            <a:r>
              <a:rPr spc="-2" dirty="0">
                <a:latin typeface="Arial"/>
                <a:cs typeface="Arial"/>
              </a:rPr>
              <a:t>support </a:t>
            </a:r>
            <a:r>
              <a:rPr dirty="0">
                <a:latin typeface="Arial"/>
                <a:cs typeface="Arial"/>
              </a:rPr>
              <a:t>a </a:t>
            </a:r>
            <a:r>
              <a:rPr spc="-2" dirty="0">
                <a:latin typeface="Arial"/>
                <a:cs typeface="Arial"/>
              </a:rPr>
              <a:t>new </a:t>
            </a:r>
            <a:r>
              <a:rPr dirty="0">
                <a:latin typeface="Arial"/>
                <a:cs typeface="Arial"/>
              </a:rPr>
              <a:t>feature </a:t>
            </a:r>
            <a:r>
              <a:rPr spc="-2" dirty="0">
                <a:latin typeface="Arial"/>
                <a:cs typeface="Arial"/>
              </a:rPr>
              <a:t>of CSS3 called  media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queries.</a:t>
            </a:r>
            <a:endParaRPr dirty="0">
              <a:latin typeface="Arial"/>
              <a:cs typeface="Arial"/>
            </a:endParaRPr>
          </a:p>
          <a:p>
            <a:pPr marL="5571">
              <a:spcBef>
                <a:spcPts val="776"/>
              </a:spcBef>
            </a:pPr>
            <a:r>
              <a:rPr dirty="0">
                <a:latin typeface="Arial"/>
                <a:cs typeface="Arial"/>
              </a:rPr>
              <a:t>These </a:t>
            </a:r>
            <a:r>
              <a:rPr spc="-2" dirty="0">
                <a:latin typeface="Arial"/>
                <a:cs typeface="Arial"/>
              </a:rPr>
              <a:t>queries allow </a:t>
            </a:r>
            <a:r>
              <a:rPr dirty="0">
                <a:latin typeface="Arial"/>
                <a:cs typeface="Arial"/>
              </a:rPr>
              <a:t>the </a:t>
            </a:r>
            <a:r>
              <a:rPr spc="-2" dirty="0">
                <a:latin typeface="Arial"/>
                <a:cs typeface="Arial"/>
              </a:rPr>
              <a:t>user </a:t>
            </a:r>
            <a:r>
              <a:rPr dirty="0">
                <a:latin typeface="Arial"/>
                <a:cs typeface="Arial"/>
              </a:rPr>
              <a:t>to specify </a:t>
            </a:r>
            <a:r>
              <a:rPr spc="-2" dirty="0">
                <a:latin typeface="Arial"/>
                <a:cs typeface="Arial"/>
              </a:rPr>
              <a:t>a conditional expression </a:t>
            </a:r>
            <a:r>
              <a:rPr dirty="0">
                <a:latin typeface="Arial"/>
                <a:cs typeface="Arial"/>
              </a:rPr>
              <a:t>for </a:t>
            </a:r>
            <a:r>
              <a:rPr spc="-2" dirty="0">
                <a:latin typeface="Arial"/>
                <a:cs typeface="Arial"/>
              </a:rPr>
              <a:t>media</a:t>
            </a:r>
            <a:r>
              <a:rPr spc="70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type.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72159" marR="55715" indent="-120344">
              <a:lnSpc>
                <a:spcPts val="904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72438" algn="l"/>
              </a:tabLst>
            </a:pPr>
            <a:r>
              <a:rPr dirty="0">
                <a:latin typeface="Calibri"/>
                <a:cs typeface="Calibri"/>
              </a:rPr>
              <a:t>Following Code Snippet shows the use of </a:t>
            </a:r>
            <a:r>
              <a:rPr spc="2" dirty="0">
                <a:latin typeface="Calibri"/>
                <a:cs typeface="Calibri"/>
              </a:rPr>
              <a:t>a </a:t>
            </a:r>
            <a:r>
              <a:rPr dirty="0">
                <a:latin typeface="Calibri"/>
                <a:cs typeface="Calibri"/>
              </a:rPr>
              <a:t>conditional </a:t>
            </a:r>
            <a:r>
              <a:rPr spc="-2" dirty="0">
                <a:latin typeface="Calibri"/>
                <a:cs typeface="Calibri"/>
              </a:rPr>
              <a:t>expression for </a:t>
            </a:r>
            <a:r>
              <a:rPr dirty="0">
                <a:latin typeface="Calibri"/>
                <a:cs typeface="Calibri"/>
              </a:rPr>
              <a:t>displaying </a:t>
            </a:r>
            <a:r>
              <a:rPr spc="2" dirty="0">
                <a:latin typeface="Calibri"/>
                <a:cs typeface="Calibri"/>
              </a:rPr>
              <a:t>a  </a:t>
            </a:r>
            <a:r>
              <a:rPr dirty="0">
                <a:latin typeface="Calibri"/>
                <a:cs typeface="Calibri"/>
              </a:rPr>
              <a:t>link element where the maximum screen width </a:t>
            </a:r>
            <a:r>
              <a:rPr spc="-2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mobile devices is </a:t>
            </a:r>
            <a:r>
              <a:rPr spc="2" dirty="0">
                <a:latin typeface="Calibri"/>
                <a:cs typeface="Calibri"/>
              </a:rPr>
              <a:t>480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pixels.</a:t>
            </a:r>
          </a:p>
          <a:p>
            <a:pPr marL="259353" marR="290832" indent="-53486">
              <a:lnSpc>
                <a:spcPct val="120000"/>
              </a:lnSpc>
              <a:spcBef>
                <a:spcPts val="590"/>
              </a:spcBef>
            </a:pPr>
            <a:r>
              <a:rPr sz="700" spc="-2" dirty="0">
                <a:latin typeface="Courier New"/>
                <a:cs typeface="Courier New"/>
              </a:rPr>
              <a:t>&lt;link rel=”stylesheet” href=”styles/mobile.css” media=”only  screen and (max-device-width: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480px)”/&gt;</a:t>
            </a:r>
            <a:endParaRPr sz="700" dirty="0">
              <a:latin typeface="Courier New"/>
              <a:cs typeface="Courier New"/>
            </a:endParaRPr>
          </a:p>
          <a:p>
            <a:pPr marL="172159" marR="84687" indent="-120344">
              <a:lnSpc>
                <a:spcPts val="921"/>
              </a:lnSpc>
              <a:spcBef>
                <a:spcPts val="7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72438" algn="l"/>
              </a:tabLst>
            </a:pPr>
            <a:r>
              <a:rPr dirty="0">
                <a:latin typeface="Calibri"/>
                <a:cs typeface="Calibri"/>
              </a:rPr>
              <a:t>The user can also specify another link element </a:t>
            </a:r>
            <a:r>
              <a:rPr spc="-2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screen media with </a:t>
            </a:r>
            <a:r>
              <a:rPr spc="2" dirty="0">
                <a:latin typeface="Calibri"/>
                <a:cs typeface="Calibri"/>
              </a:rPr>
              <a:t>a minimum  </a:t>
            </a:r>
            <a:r>
              <a:rPr dirty="0">
                <a:latin typeface="Calibri"/>
                <a:cs typeface="Calibri"/>
              </a:rPr>
              <a:t>screen </a:t>
            </a:r>
            <a:r>
              <a:rPr spc="2" dirty="0">
                <a:latin typeface="Calibri"/>
                <a:cs typeface="Calibri"/>
              </a:rPr>
              <a:t>width </a:t>
            </a:r>
            <a:r>
              <a:rPr dirty="0">
                <a:latin typeface="Calibri"/>
                <a:cs typeface="Calibri"/>
              </a:rPr>
              <a:t>of </a:t>
            </a:r>
            <a:r>
              <a:rPr spc="2" dirty="0">
                <a:latin typeface="Calibri"/>
                <a:cs typeface="Calibri"/>
              </a:rPr>
              <a:t>481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pixels.</a:t>
            </a:r>
          </a:p>
          <a:p>
            <a:pPr marL="172159" marR="2229" indent="-120344">
              <a:lnSpc>
                <a:spcPts val="904"/>
              </a:lnSpc>
              <a:spcBef>
                <a:spcPts val="1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72438" algn="l"/>
              </a:tabLst>
            </a:pPr>
            <a:r>
              <a:rPr dirty="0">
                <a:latin typeface="Calibri"/>
                <a:cs typeface="Calibri"/>
              </a:rPr>
              <a:t>In other words, the style sheet </a:t>
            </a:r>
            <a:r>
              <a:rPr spc="-2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this element can be used </a:t>
            </a:r>
            <a:r>
              <a:rPr spc="-2" dirty="0">
                <a:latin typeface="Calibri"/>
                <a:cs typeface="Calibri"/>
              </a:rPr>
              <a:t>for standard </a:t>
            </a:r>
            <a:r>
              <a:rPr dirty="0">
                <a:latin typeface="Calibri"/>
                <a:cs typeface="Calibri"/>
              </a:rPr>
              <a:t>computer  screens.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09152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 HÌNH ẢNH</a:t>
            </a:r>
            <a:r>
              <a:rPr lang="vi-VN" spc="-37" dirty="0"/>
              <a:t> </a:t>
            </a:r>
            <a:r>
              <a:rPr lang="vi-VN" spc="-2" dirty="0"/>
              <a:t>2-4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97380"/>
            <a:ext cx="2370437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Hai loại hình ảnh sử dụng thuật toán nén file như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98" y="843733"/>
            <a:ext cx="3300678" cy="652383"/>
          </a:xfrm>
          <a:custGeom>
            <a:avLst/>
            <a:gdLst/>
            <a:ahLst/>
            <a:cxnLst/>
            <a:rect l="l" t="t" r="r" b="b"/>
            <a:pathLst>
              <a:path w="7620000" h="1461770">
                <a:moveTo>
                  <a:pt x="0" y="1461515"/>
                </a:moveTo>
                <a:lnTo>
                  <a:pt x="7620000" y="1461515"/>
                </a:lnTo>
                <a:lnTo>
                  <a:pt x="7620000" y="0"/>
                </a:lnTo>
                <a:lnTo>
                  <a:pt x="0" y="0"/>
                </a:lnTo>
                <a:lnTo>
                  <a:pt x="0" y="1461515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398" y="843733"/>
            <a:ext cx="3300678" cy="652383"/>
          </a:xfrm>
          <a:custGeom>
            <a:avLst/>
            <a:gdLst/>
            <a:ahLst/>
            <a:cxnLst/>
            <a:rect l="l" t="t" r="r" b="b"/>
            <a:pathLst>
              <a:path w="7620000" h="1461770">
                <a:moveTo>
                  <a:pt x="0" y="1461515"/>
                </a:moveTo>
                <a:lnTo>
                  <a:pt x="7620000" y="1461515"/>
                </a:lnTo>
                <a:lnTo>
                  <a:pt x="7620000" y="0"/>
                </a:lnTo>
                <a:lnTo>
                  <a:pt x="0" y="0"/>
                </a:lnTo>
                <a:lnTo>
                  <a:pt x="0" y="146151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0809" y="1119592"/>
            <a:ext cx="2627889" cy="302663"/>
          </a:xfrm>
          <a:prstGeom prst="rect">
            <a:avLst/>
          </a:prstGeom>
        </p:spPr>
        <p:txBody>
          <a:bodyPr vert="horz" wrap="square" lIns="0" tIns="20336" rIns="0" bIns="0" rtlCol="0">
            <a:spAutoFit/>
          </a:bodyPr>
          <a:lstStyle/>
          <a:p>
            <a:pPr marL="81065" marR="2229" indent="-75494">
              <a:lnSpc>
                <a:spcPts val="728"/>
              </a:lnSpc>
              <a:spcBef>
                <a:spcPts val="160"/>
              </a:spcBef>
              <a:buChar char="•"/>
              <a:tabLst>
                <a:tab pos="81344" algn="l"/>
              </a:tabLst>
            </a:pPr>
            <a:r>
              <a:rPr sz="700" spc="-2" dirty="0">
                <a:latin typeface="Arial"/>
                <a:cs typeface="Arial"/>
              </a:rPr>
              <a:t>Kích thước tập tin </a:t>
            </a:r>
            <a:r>
              <a:rPr sz="700" spc="-4" dirty="0">
                <a:latin typeface="Arial"/>
                <a:cs typeface="Arial"/>
              </a:rPr>
              <a:t>được </a:t>
            </a:r>
            <a:r>
              <a:rPr sz="700" spc="-2" dirty="0">
                <a:latin typeface="Arial"/>
                <a:cs typeface="Arial"/>
              </a:rPr>
              <a:t>giảm xuống, </a:t>
            </a:r>
            <a:r>
              <a:rPr sz="700" spc="-4" dirty="0">
                <a:latin typeface="Arial"/>
                <a:cs typeface="Arial"/>
              </a:rPr>
              <a:t>nhưng </a:t>
            </a:r>
            <a:r>
              <a:rPr sz="700" spc="-2" dirty="0">
                <a:latin typeface="Arial"/>
                <a:cs typeface="Arial"/>
              </a:rPr>
              <a:t>giữ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bản sao </a:t>
            </a:r>
            <a:r>
              <a:rPr sz="700" spc="-4" dirty="0">
                <a:latin typeface="Arial"/>
                <a:cs typeface="Arial"/>
              </a:rPr>
              <a:t>của  hình ảnh không nén ban</a:t>
            </a:r>
            <a:r>
              <a:rPr sz="700" spc="22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đầu.</a:t>
            </a:r>
            <a:endParaRPr sz="700">
              <a:latin typeface="Arial"/>
              <a:cs typeface="Arial"/>
            </a:endParaRPr>
          </a:p>
          <a:p>
            <a:pPr marL="81065" indent="-75494">
              <a:lnSpc>
                <a:spcPts val="842"/>
              </a:lnSpc>
              <a:buChar char="•"/>
              <a:tabLst>
                <a:tab pos="81344" algn="l"/>
              </a:tabLst>
            </a:pPr>
            <a:r>
              <a:rPr sz="700" spc="-9" dirty="0">
                <a:latin typeface="Arial"/>
                <a:cs typeface="Arial"/>
              </a:rPr>
              <a:t>Tránh </a:t>
            </a:r>
            <a:r>
              <a:rPr sz="700" spc="-2" dirty="0">
                <a:latin typeface="Arial"/>
                <a:cs typeface="Arial"/>
              </a:rPr>
              <a:t>tích lũy giai </a:t>
            </a:r>
            <a:r>
              <a:rPr sz="700" spc="-4" dirty="0">
                <a:latin typeface="Arial"/>
                <a:cs typeface="Arial"/>
              </a:rPr>
              <a:t>đoạn nén </a:t>
            </a:r>
            <a:r>
              <a:rPr sz="700" spc="-2" dirty="0">
                <a:latin typeface="Arial"/>
                <a:cs typeface="Arial"/>
              </a:rPr>
              <a:t>lại khi chỉnh sửa </a:t>
            </a:r>
            <a:r>
              <a:rPr sz="700" spc="-4" dirty="0">
                <a:latin typeface="Arial"/>
                <a:cs typeface="Arial"/>
              </a:rPr>
              <a:t>hình</a:t>
            </a:r>
            <a:r>
              <a:rPr sz="700" spc="33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ảnh.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9418" y="710422"/>
            <a:ext cx="2863888" cy="368701"/>
          </a:xfrm>
          <a:custGeom>
            <a:avLst/>
            <a:gdLst/>
            <a:ahLst/>
            <a:cxnLst/>
            <a:rect l="l" t="t" r="r" b="b"/>
            <a:pathLst>
              <a:path w="6611620" h="826135">
                <a:moveTo>
                  <a:pt x="6473444" y="0"/>
                </a:moveTo>
                <a:lnTo>
                  <a:pt x="137668" y="0"/>
                </a:lnTo>
                <a:lnTo>
                  <a:pt x="94153" y="7014"/>
                </a:lnTo>
                <a:lnTo>
                  <a:pt x="56361" y="26550"/>
                </a:lnTo>
                <a:lnTo>
                  <a:pt x="26561" y="56345"/>
                </a:lnTo>
                <a:lnTo>
                  <a:pt x="7018" y="94138"/>
                </a:lnTo>
                <a:lnTo>
                  <a:pt x="0" y="137668"/>
                </a:lnTo>
                <a:lnTo>
                  <a:pt x="0" y="688340"/>
                </a:lnTo>
                <a:lnTo>
                  <a:pt x="7018" y="731869"/>
                </a:lnTo>
                <a:lnTo>
                  <a:pt x="26561" y="769662"/>
                </a:lnTo>
                <a:lnTo>
                  <a:pt x="56361" y="799457"/>
                </a:lnTo>
                <a:lnTo>
                  <a:pt x="94153" y="818993"/>
                </a:lnTo>
                <a:lnTo>
                  <a:pt x="137668" y="826008"/>
                </a:lnTo>
                <a:lnTo>
                  <a:pt x="6473444" y="826008"/>
                </a:lnTo>
                <a:lnTo>
                  <a:pt x="6516973" y="818993"/>
                </a:lnTo>
                <a:lnTo>
                  <a:pt x="6554766" y="799457"/>
                </a:lnTo>
                <a:lnTo>
                  <a:pt x="6584561" y="769662"/>
                </a:lnTo>
                <a:lnTo>
                  <a:pt x="6604097" y="731869"/>
                </a:lnTo>
                <a:lnTo>
                  <a:pt x="6611111" y="688340"/>
                </a:lnTo>
                <a:lnTo>
                  <a:pt x="6611111" y="137668"/>
                </a:lnTo>
                <a:lnTo>
                  <a:pt x="6604097" y="94138"/>
                </a:lnTo>
                <a:lnTo>
                  <a:pt x="6584561" y="56345"/>
                </a:lnTo>
                <a:lnTo>
                  <a:pt x="6554766" y="26550"/>
                </a:lnTo>
                <a:lnTo>
                  <a:pt x="6516973" y="7014"/>
                </a:lnTo>
                <a:lnTo>
                  <a:pt x="647344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418" y="710422"/>
            <a:ext cx="2863888" cy="368701"/>
          </a:xfrm>
          <a:custGeom>
            <a:avLst/>
            <a:gdLst/>
            <a:ahLst/>
            <a:cxnLst/>
            <a:rect l="l" t="t" r="r" b="b"/>
            <a:pathLst>
              <a:path w="6611620" h="826135">
                <a:moveTo>
                  <a:pt x="0" y="137668"/>
                </a:moveTo>
                <a:lnTo>
                  <a:pt x="7018" y="94138"/>
                </a:lnTo>
                <a:lnTo>
                  <a:pt x="26561" y="56345"/>
                </a:lnTo>
                <a:lnTo>
                  <a:pt x="56361" y="26550"/>
                </a:lnTo>
                <a:lnTo>
                  <a:pt x="94153" y="7014"/>
                </a:lnTo>
                <a:lnTo>
                  <a:pt x="137668" y="0"/>
                </a:lnTo>
                <a:lnTo>
                  <a:pt x="6473444" y="0"/>
                </a:lnTo>
                <a:lnTo>
                  <a:pt x="6516973" y="7014"/>
                </a:lnTo>
                <a:lnTo>
                  <a:pt x="6554766" y="26550"/>
                </a:lnTo>
                <a:lnTo>
                  <a:pt x="6584561" y="56345"/>
                </a:lnTo>
                <a:lnTo>
                  <a:pt x="6604097" y="94138"/>
                </a:lnTo>
                <a:lnTo>
                  <a:pt x="6611111" y="137668"/>
                </a:lnTo>
                <a:lnTo>
                  <a:pt x="6611111" y="688340"/>
                </a:lnTo>
                <a:lnTo>
                  <a:pt x="6604097" y="731869"/>
                </a:lnTo>
                <a:lnTo>
                  <a:pt x="6584561" y="769662"/>
                </a:lnTo>
                <a:lnTo>
                  <a:pt x="6554766" y="799457"/>
                </a:lnTo>
                <a:lnTo>
                  <a:pt x="6516973" y="818993"/>
                </a:lnTo>
                <a:lnTo>
                  <a:pt x="6473444" y="826008"/>
                </a:lnTo>
                <a:lnTo>
                  <a:pt x="137668" y="826008"/>
                </a:lnTo>
                <a:lnTo>
                  <a:pt x="94153" y="818993"/>
                </a:lnTo>
                <a:lnTo>
                  <a:pt x="56361" y="799457"/>
                </a:lnTo>
                <a:lnTo>
                  <a:pt x="26561" y="769662"/>
                </a:lnTo>
                <a:lnTo>
                  <a:pt x="7018" y="731869"/>
                </a:lnTo>
                <a:lnTo>
                  <a:pt x="0" y="688340"/>
                </a:lnTo>
                <a:lnTo>
                  <a:pt x="0" y="13766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8417" y="817717"/>
            <a:ext cx="2685672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Lossless compression(nén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ít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mất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nhất)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0398" y="1710251"/>
            <a:ext cx="3300678" cy="944849"/>
          </a:xfrm>
          <a:custGeom>
            <a:avLst/>
            <a:gdLst/>
            <a:ahLst/>
            <a:cxnLst/>
            <a:rect l="l" t="t" r="r" b="b"/>
            <a:pathLst>
              <a:path w="7620000" h="2117090">
                <a:moveTo>
                  <a:pt x="0" y="2116836"/>
                </a:moveTo>
                <a:lnTo>
                  <a:pt x="7620000" y="2116836"/>
                </a:lnTo>
                <a:lnTo>
                  <a:pt x="7620000" y="0"/>
                </a:lnTo>
                <a:lnTo>
                  <a:pt x="0" y="0"/>
                </a:lnTo>
                <a:lnTo>
                  <a:pt x="0" y="211683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398" y="1710251"/>
            <a:ext cx="3300678" cy="944849"/>
          </a:xfrm>
          <a:custGeom>
            <a:avLst/>
            <a:gdLst/>
            <a:ahLst/>
            <a:cxnLst/>
            <a:rect l="l" t="t" r="r" b="b"/>
            <a:pathLst>
              <a:path w="7620000" h="2117090">
                <a:moveTo>
                  <a:pt x="0" y="2116836"/>
                </a:moveTo>
                <a:lnTo>
                  <a:pt x="7620000" y="2116836"/>
                </a:lnTo>
                <a:lnTo>
                  <a:pt x="7620000" y="0"/>
                </a:lnTo>
                <a:lnTo>
                  <a:pt x="0" y="0"/>
                </a:lnTo>
                <a:lnTo>
                  <a:pt x="0" y="2116836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80809" y="1986621"/>
            <a:ext cx="2718108" cy="584792"/>
          </a:xfrm>
          <a:prstGeom prst="rect">
            <a:avLst/>
          </a:prstGeom>
        </p:spPr>
        <p:txBody>
          <a:bodyPr vert="horz" wrap="square" lIns="0" tIns="20336" rIns="0" bIns="0" rtlCol="0">
            <a:spAutoFit/>
          </a:bodyPr>
          <a:lstStyle/>
          <a:p>
            <a:pPr marL="81065" marR="2229" indent="-75494">
              <a:lnSpc>
                <a:spcPts val="728"/>
              </a:lnSpc>
              <a:spcBef>
                <a:spcPts val="160"/>
              </a:spcBef>
              <a:buChar char="•"/>
              <a:tabLst>
                <a:tab pos="81344" algn="l"/>
              </a:tabLst>
            </a:pPr>
            <a:r>
              <a:rPr sz="700" spc="-4" dirty="0">
                <a:latin typeface="Arial"/>
                <a:cs typeface="Arial"/>
              </a:rPr>
              <a:t>Hình ảnh dường như </a:t>
            </a:r>
            <a:r>
              <a:rPr sz="700" spc="-2" dirty="0">
                <a:latin typeface="Arial"/>
                <a:cs typeface="Arial"/>
              </a:rPr>
              <a:t>là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bản sao của </a:t>
            </a:r>
            <a:r>
              <a:rPr sz="700" spc="-4" dirty="0">
                <a:latin typeface="Arial"/>
                <a:cs typeface="Arial"/>
              </a:rPr>
              <a:t>hình </a:t>
            </a:r>
            <a:r>
              <a:rPr sz="700" spc="-2" dirty="0">
                <a:latin typeface="Arial"/>
                <a:cs typeface="Arial"/>
              </a:rPr>
              <a:t>ảnh gốc </a:t>
            </a:r>
            <a:r>
              <a:rPr sz="700" spc="-4" dirty="0">
                <a:latin typeface="Arial"/>
                <a:cs typeface="Arial"/>
              </a:rPr>
              <a:t>nhưng </a:t>
            </a:r>
            <a:r>
              <a:rPr sz="700" spc="-2" dirty="0">
                <a:latin typeface="Arial"/>
                <a:cs typeface="Arial"/>
              </a:rPr>
              <a:t>trong  thực tế nó </a:t>
            </a:r>
            <a:r>
              <a:rPr sz="700" spc="-4" dirty="0">
                <a:latin typeface="Arial"/>
                <a:cs typeface="Arial"/>
              </a:rPr>
              <a:t>không phải </a:t>
            </a:r>
            <a:r>
              <a:rPr sz="700" spc="-2" dirty="0">
                <a:latin typeface="Arial"/>
                <a:cs typeface="Arial"/>
              </a:rPr>
              <a:t>là </a:t>
            </a:r>
            <a:r>
              <a:rPr sz="700" spc="-4" dirty="0">
                <a:latin typeface="Arial"/>
                <a:cs typeface="Arial"/>
              </a:rPr>
              <a:t>một bản</a:t>
            </a:r>
            <a:r>
              <a:rPr sz="700" spc="24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sao.</a:t>
            </a:r>
            <a:endParaRPr sz="700">
              <a:latin typeface="Arial"/>
              <a:cs typeface="Arial"/>
            </a:endParaRPr>
          </a:p>
          <a:p>
            <a:pPr marL="81065" marR="149316" indent="-75494">
              <a:lnSpc>
                <a:spcPts val="728"/>
              </a:lnSpc>
              <a:spcBef>
                <a:spcPts val="118"/>
              </a:spcBef>
              <a:buChar char="•"/>
              <a:tabLst>
                <a:tab pos="81344" algn="l"/>
              </a:tabLst>
            </a:pPr>
            <a:r>
              <a:rPr sz="700" spc="-4" dirty="0">
                <a:latin typeface="Arial"/>
                <a:cs typeface="Arial"/>
              </a:rPr>
              <a:t>Nén </a:t>
            </a:r>
            <a:r>
              <a:rPr sz="700" spc="-2" dirty="0">
                <a:latin typeface="Arial"/>
                <a:cs typeface="Arial"/>
              </a:rPr>
              <a:t>lossy </a:t>
            </a:r>
            <a:r>
              <a:rPr sz="700" spc="-4" dirty="0">
                <a:latin typeface="Arial"/>
                <a:cs typeface="Arial"/>
              </a:rPr>
              <a:t>đạt được </a:t>
            </a:r>
            <a:r>
              <a:rPr sz="700" spc="-2" dirty="0">
                <a:latin typeface="Arial"/>
                <a:cs typeface="Arial"/>
              </a:rPr>
              <a:t>kích thước file </a:t>
            </a:r>
            <a:r>
              <a:rPr sz="700" spc="-4" dirty="0">
                <a:latin typeface="Arial"/>
                <a:cs typeface="Arial"/>
              </a:rPr>
              <a:t>nhỏ hơn </a:t>
            </a:r>
            <a:r>
              <a:rPr sz="700" spc="-2" dirty="0">
                <a:latin typeface="Arial"/>
                <a:cs typeface="Arial"/>
              </a:rPr>
              <a:t>khi so sánh với nén  lossless.</a:t>
            </a:r>
            <a:endParaRPr sz="700">
              <a:latin typeface="Arial"/>
              <a:cs typeface="Arial"/>
            </a:endParaRPr>
          </a:p>
          <a:p>
            <a:pPr marL="81065" marR="37329" indent="-75494">
              <a:lnSpc>
                <a:spcPts val="728"/>
              </a:lnSpc>
              <a:spcBef>
                <a:spcPts val="116"/>
              </a:spcBef>
              <a:buChar char="•"/>
              <a:tabLst>
                <a:tab pos="81344" algn="l"/>
              </a:tabLst>
            </a:pPr>
            <a:r>
              <a:rPr sz="700" spc="-4" dirty="0">
                <a:latin typeface="Arial"/>
                <a:cs typeface="Arial"/>
              </a:rPr>
              <a:t>Các </a:t>
            </a:r>
            <a:r>
              <a:rPr sz="700" spc="-2" dirty="0">
                <a:latin typeface="Arial"/>
                <a:cs typeface="Arial"/>
              </a:rPr>
              <a:t>thuật toán </a:t>
            </a:r>
            <a:r>
              <a:rPr sz="700" spc="-4" dirty="0">
                <a:latin typeface="Arial"/>
                <a:cs typeface="Arial"/>
              </a:rPr>
              <a:t>nén </a:t>
            </a:r>
            <a:r>
              <a:rPr sz="700" spc="-2" dirty="0">
                <a:latin typeface="Arial"/>
                <a:cs typeface="Arial"/>
              </a:rPr>
              <a:t>tổn </a:t>
            </a:r>
            <a:r>
              <a:rPr sz="700" spc="-4" dirty="0">
                <a:latin typeface="Arial"/>
                <a:cs typeface="Arial"/>
              </a:rPr>
              <a:t>hao </a:t>
            </a:r>
            <a:r>
              <a:rPr sz="700" spc="-2" dirty="0">
                <a:latin typeface="Arial"/>
                <a:cs typeface="Arial"/>
              </a:rPr>
              <a:t>cho </a:t>
            </a:r>
            <a:r>
              <a:rPr sz="700" spc="-4" dirty="0">
                <a:latin typeface="Arial"/>
                <a:cs typeface="Arial"/>
              </a:rPr>
              <a:t>phép </a:t>
            </a:r>
            <a:r>
              <a:rPr sz="700" spc="-2" dirty="0">
                <a:latin typeface="Arial"/>
                <a:cs typeface="Arial"/>
              </a:rPr>
              <a:t>biến </a:t>
            </a:r>
            <a:r>
              <a:rPr sz="700" spc="-4" dirty="0">
                <a:latin typeface="Arial"/>
                <a:cs typeface="Arial"/>
              </a:rPr>
              <a:t>đổi </a:t>
            </a:r>
            <a:r>
              <a:rPr sz="700" spc="-2" dirty="0">
                <a:latin typeface="Arial"/>
                <a:cs typeface="Arial"/>
              </a:rPr>
              <a:t>bao </a:t>
            </a:r>
            <a:r>
              <a:rPr sz="700" spc="-4" dirty="0">
                <a:latin typeface="Arial"/>
                <a:cs typeface="Arial"/>
              </a:rPr>
              <a:t>gồm </a:t>
            </a:r>
            <a:r>
              <a:rPr sz="700" spc="-2" dirty="0">
                <a:latin typeface="Arial"/>
                <a:cs typeface="Arial"/>
              </a:rPr>
              <a:t>chất </a:t>
            </a:r>
            <a:r>
              <a:rPr sz="700" spc="-4" dirty="0">
                <a:latin typeface="Arial"/>
                <a:cs typeface="Arial"/>
              </a:rPr>
              <a:t>lượng  hình ảnh </a:t>
            </a:r>
            <a:r>
              <a:rPr sz="700" spc="-2" dirty="0">
                <a:latin typeface="Arial"/>
                <a:cs typeface="Arial"/>
              </a:rPr>
              <a:t>với kích thước tập</a:t>
            </a:r>
            <a:r>
              <a:rPr sz="700" spc="11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tin.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4699" y="1597346"/>
            <a:ext cx="2869664" cy="371535"/>
          </a:xfrm>
          <a:custGeom>
            <a:avLst/>
            <a:gdLst/>
            <a:ahLst/>
            <a:cxnLst/>
            <a:rect l="l" t="t" r="r" b="b"/>
            <a:pathLst>
              <a:path w="6624955" h="832485">
                <a:moveTo>
                  <a:pt x="6486144" y="0"/>
                </a:moveTo>
                <a:lnTo>
                  <a:pt x="138684" y="0"/>
                </a:lnTo>
                <a:lnTo>
                  <a:pt x="94848" y="7071"/>
                </a:lnTo>
                <a:lnTo>
                  <a:pt x="56778" y="26761"/>
                </a:lnTo>
                <a:lnTo>
                  <a:pt x="26757" y="56784"/>
                </a:lnTo>
                <a:lnTo>
                  <a:pt x="7070" y="94853"/>
                </a:lnTo>
                <a:lnTo>
                  <a:pt x="0" y="138684"/>
                </a:lnTo>
                <a:lnTo>
                  <a:pt x="0" y="693419"/>
                </a:lnTo>
                <a:lnTo>
                  <a:pt x="7070" y="737250"/>
                </a:lnTo>
                <a:lnTo>
                  <a:pt x="26757" y="775319"/>
                </a:lnTo>
                <a:lnTo>
                  <a:pt x="56778" y="805342"/>
                </a:lnTo>
                <a:lnTo>
                  <a:pt x="94848" y="825032"/>
                </a:lnTo>
                <a:lnTo>
                  <a:pt x="138684" y="832104"/>
                </a:lnTo>
                <a:lnTo>
                  <a:pt x="6486144" y="832104"/>
                </a:lnTo>
                <a:lnTo>
                  <a:pt x="6529974" y="825032"/>
                </a:lnTo>
                <a:lnTo>
                  <a:pt x="6568043" y="805342"/>
                </a:lnTo>
                <a:lnTo>
                  <a:pt x="6598066" y="775319"/>
                </a:lnTo>
                <a:lnTo>
                  <a:pt x="6617756" y="737250"/>
                </a:lnTo>
                <a:lnTo>
                  <a:pt x="6624828" y="693419"/>
                </a:lnTo>
                <a:lnTo>
                  <a:pt x="6624828" y="138684"/>
                </a:lnTo>
                <a:lnTo>
                  <a:pt x="6617756" y="94853"/>
                </a:lnTo>
                <a:lnTo>
                  <a:pt x="6598066" y="56784"/>
                </a:lnTo>
                <a:lnTo>
                  <a:pt x="6568043" y="26761"/>
                </a:lnTo>
                <a:lnTo>
                  <a:pt x="6529974" y="7071"/>
                </a:lnTo>
                <a:lnTo>
                  <a:pt x="648614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4699" y="1597346"/>
            <a:ext cx="2869664" cy="371535"/>
          </a:xfrm>
          <a:custGeom>
            <a:avLst/>
            <a:gdLst/>
            <a:ahLst/>
            <a:cxnLst/>
            <a:rect l="l" t="t" r="r" b="b"/>
            <a:pathLst>
              <a:path w="6624955" h="832485">
                <a:moveTo>
                  <a:pt x="0" y="138684"/>
                </a:moveTo>
                <a:lnTo>
                  <a:pt x="7070" y="94853"/>
                </a:lnTo>
                <a:lnTo>
                  <a:pt x="26757" y="56784"/>
                </a:lnTo>
                <a:lnTo>
                  <a:pt x="56778" y="26761"/>
                </a:lnTo>
                <a:lnTo>
                  <a:pt x="94848" y="7071"/>
                </a:lnTo>
                <a:lnTo>
                  <a:pt x="138684" y="0"/>
                </a:lnTo>
                <a:lnTo>
                  <a:pt x="6486144" y="0"/>
                </a:lnTo>
                <a:lnTo>
                  <a:pt x="6529974" y="7071"/>
                </a:lnTo>
                <a:lnTo>
                  <a:pt x="6568043" y="26761"/>
                </a:lnTo>
                <a:lnTo>
                  <a:pt x="6598066" y="56784"/>
                </a:lnTo>
                <a:lnTo>
                  <a:pt x="6617756" y="94853"/>
                </a:lnTo>
                <a:lnTo>
                  <a:pt x="6624828" y="138684"/>
                </a:lnTo>
                <a:lnTo>
                  <a:pt x="6624828" y="693419"/>
                </a:lnTo>
                <a:lnTo>
                  <a:pt x="6617756" y="737250"/>
                </a:lnTo>
                <a:lnTo>
                  <a:pt x="6598066" y="775319"/>
                </a:lnTo>
                <a:lnTo>
                  <a:pt x="6568043" y="805342"/>
                </a:lnTo>
                <a:lnTo>
                  <a:pt x="6529974" y="825032"/>
                </a:lnTo>
                <a:lnTo>
                  <a:pt x="6486144" y="832104"/>
                </a:lnTo>
                <a:lnTo>
                  <a:pt x="138684" y="832104"/>
                </a:lnTo>
                <a:lnTo>
                  <a:pt x="94848" y="825032"/>
                </a:lnTo>
                <a:lnTo>
                  <a:pt x="56778" y="805342"/>
                </a:lnTo>
                <a:lnTo>
                  <a:pt x="26757" y="775319"/>
                </a:lnTo>
                <a:lnTo>
                  <a:pt x="7070" y="737250"/>
                </a:lnTo>
                <a:lnTo>
                  <a:pt x="0" y="693419"/>
                </a:lnTo>
                <a:lnTo>
                  <a:pt x="0" y="138684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4973" y="1701035"/>
            <a:ext cx="2689116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Lossy compression (nén mất nhiều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 liệu)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0" y="71032"/>
            <a:ext cx="3666502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lang="vi-VN" dirty="0" smtClean="0"/>
              <a:t>SỬ </a:t>
            </a:r>
            <a:r>
              <a:rPr lang="vi-VN" spc="-2" dirty="0"/>
              <a:t>DỤNG CSS3 </a:t>
            </a:r>
            <a:r>
              <a:rPr lang="vi-VN" spc="-4" dirty="0"/>
              <a:t>TRÊN </a:t>
            </a:r>
            <a:r>
              <a:rPr lang="vi-VN" spc="-2" dirty="0"/>
              <a:t>THIẾT BỊ </a:t>
            </a:r>
            <a:r>
              <a:rPr lang="vi-VN" dirty="0" smtClean="0"/>
              <a:t>MOBILE</a:t>
            </a:r>
            <a:r>
              <a:rPr lang="vi-VN" spc="7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0130" y="1054581"/>
            <a:ext cx="2797049" cy="210848"/>
          </a:xfrm>
          <a:custGeom>
            <a:avLst/>
            <a:gdLst/>
            <a:ahLst/>
            <a:cxnLst/>
            <a:rect l="l" t="t" r="r" b="b"/>
            <a:pathLst>
              <a:path w="6457315" h="472439">
                <a:moveTo>
                  <a:pt x="6409944" y="0"/>
                </a:moveTo>
                <a:lnTo>
                  <a:pt x="47243" y="0"/>
                </a:lnTo>
                <a:lnTo>
                  <a:pt x="28851" y="3720"/>
                </a:lnTo>
                <a:lnTo>
                  <a:pt x="13835" y="13858"/>
                </a:lnTo>
                <a:lnTo>
                  <a:pt x="3711" y="28878"/>
                </a:lnTo>
                <a:lnTo>
                  <a:pt x="0" y="47243"/>
                </a:lnTo>
                <a:lnTo>
                  <a:pt x="0" y="425196"/>
                </a:lnTo>
                <a:lnTo>
                  <a:pt x="3711" y="443561"/>
                </a:lnTo>
                <a:lnTo>
                  <a:pt x="13835" y="458581"/>
                </a:lnTo>
                <a:lnTo>
                  <a:pt x="28851" y="468719"/>
                </a:lnTo>
                <a:lnTo>
                  <a:pt x="47243" y="472439"/>
                </a:lnTo>
                <a:lnTo>
                  <a:pt x="6409944" y="472439"/>
                </a:lnTo>
                <a:lnTo>
                  <a:pt x="6428309" y="468719"/>
                </a:lnTo>
                <a:lnTo>
                  <a:pt x="6443329" y="458581"/>
                </a:lnTo>
                <a:lnTo>
                  <a:pt x="6453467" y="443561"/>
                </a:lnTo>
                <a:lnTo>
                  <a:pt x="6457187" y="425196"/>
                </a:lnTo>
                <a:lnTo>
                  <a:pt x="6457187" y="47243"/>
                </a:lnTo>
                <a:lnTo>
                  <a:pt x="6453467" y="28878"/>
                </a:lnTo>
                <a:lnTo>
                  <a:pt x="6443329" y="13858"/>
                </a:lnTo>
                <a:lnTo>
                  <a:pt x="6428309" y="3720"/>
                </a:lnTo>
                <a:lnTo>
                  <a:pt x="6409944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130" y="1054581"/>
            <a:ext cx="2797049" cy="210848"/>
          </a:xfrm>
          <a:custGeom>
            <a:avLst/>
            <a:gdLst/>
            <a:ahLst/>
            <a:cxnLst/>
            <a:rect l="l" t="t" r="r" b="b"/>
            <a:pathLst>
              <a:path w="6457315" h="472439">
                <a:moveTo>
                  <a:pt x="0" y="47243"/>
                </a:moveTo>
                <a:lnTo>
                  <a:pt x="3711" y="28878"/>
                </a:lnTo>
                <a:lnTo>
                  <a:pt x="13835" y="13858"/>
                </a:lnTo>
                <a:lnTo>
                  <a:pt x="28851" y="3720"/>
                </a:lnTo>
                <a:lnTo>
                  <a:pt x="47243" y="0"/>
                </a:lnTo>
                <a:lnTo>
                  <a:pt x="6409944" y="0"/>
                </a:lnTo>
                <a:lnTo>
                  <a:pt x="6428309" y="3720"/>
                </a:lnTo>
                <a:lnTo>
                  <a:pt x="6443329" y="13858"/>
                </a:lnTo>
                <a:lnTo>
                  <a:pt x="6453467" y="28878"/>
                </a:lnTo>
                <a:lnTo>
                  <a:pt x="6457187" y="47243"/>
                </a:lnTo>
                <a:lnTo>
                  <a:pt x="6457187" y="425196"/>
                </a:lnTo>
                <a:lnTo>
                  <a:pt x="6453467" y="443561"/>
                </a:lnTo>
                <a:lnTo>
                  <a:pt x="6443329" y="458581"/>
                </a:lnTo>
                <a:lnTo>
                  <a:pt x="6428309" y="468719"/>
                </a:lnTo>
                <a:lnTo>
                  <a:pt x="6409944" y="472439"/>
                </a:lnTo>
                <a:lnTo>
                  <a:pt x="47243" y="472439"/>
                </a:lnTo>
                <a:lnTo>
                  <a:pt x="28851" y="468719"/>
                </a:lnTo>
                <a:lnTo>
                  <a:pt x="13835" y="458581"/>
                </a:lnTo>
                <a:lnTo>
                  <a:pt x="3711" y="443561"/>
                </a:lnTo>
                <a:lnTo>
                  <a:pt x="0" y="425196"/>
                </a:lnTo>
                <a:lnTo>
                  <a:pt x="0" y="472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0027" y="1265429"/>
            <a:ext cx="237924" cy="189310"/>
          </a:xfrm>
          <a:custGeom>
            <a:avLst/>
            <a:gdLst/>
            <a:ahLst/>
            <a:cxnLst/>
            <a:rect l="l" t="t" r="r" b="b"/>
            <a:pathLst>
              <a:path w="549275" h="424179">
                <a:moveTo>
                  <a:pt x="0" y="0"/>
                </a:moveTo>
                <a:lnTo>
                  <a:pt x="0" y="423672"/>
                </a:lnTo>
                <a:lnTo>
                  <a:pt x="548894" y="42367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676" y="1345008"/>
            <a:ext cx="2864438" cy="219917"/>
          </a:xfrm>
          <a:custGeom>
            <a:avLst/>
            <a:gdLst/>
            <a:ahLst/>
            <a:cxnLst/>
            <a:rect l="l" t="t" r="r" b="b"/>
            <a:pathLst>
              <a:path w="6612890" h="492760">
                <a:moveTo>
                  <a:pt x="6563359" y="0"/>
                </a:moveTo>
                <a:lnTo>
                  <a:pt x="49275" y="0"/>
                </a:lnTo>
                <a:lnTo>
                  <a:pt x="30110" y="3877"/>
                </a:lnTo>
                <a:lnTo>
                  <a:pt x="14446" y="14446"/>
                </a:lnTo>
                <a:lnTo>
                  <a:pt x="3877" y="30110"/>
                </a:lnTo>
                <a:lnTo>
                  <a:pt x="0" y="49275"/>
                </a:lnTo>
                <a:lnTo>
                  <a:pt x="0" y="442975"/>
                </a:lnTo>
                <a:lnTo>
                  <a:pt x="3877" y="462141"/>
                </a:lnTo>
                <a:lnTo>
                  <a:pt x="14446" y="477805"/>
                </a:lnTo>
                <a:lnTo>
                  <a:pt x="30110" y="488374"/>
                </a:lnTo>
                <a:lnTo>
                  <a:pt x="49275" y="492251"/>
                </a:lnTo>
                <a:lnTo>
                  <a:pt x="6563359" y="492251"/>
                </a:lnTo>
                <a:lnTo>
                  <a:pt x="6582525" y="488374"/>
                </a:lnTo>
                <a:lnTo>
                  <a:pt x="6598189" y="477805"/>
                </a:lnTo>
                <a:lnTo>
                  <a:pt x="6608758" y="462141"/>
                </a:lnTo>
                <a:lnTo>
                  <a:pt x="6612636" y="442975"/>
                </a:lnTo>
                <a:lnTo>
                  <a:pt x="6612636" y="49275"/>
                </a:lnTo>
                <a:lnTo>
                  <a:pt x="6608758" y="30110"/>
                </a:lnTo>
                <a:lnTo>
                  <a:pt x="6598189" y="14446"/>
                </a:lnTo>
                <a:lnTo>
                  <a:pt x="6582525" y="3877"/>
                </a:lnTo>
                <a:lnTo>
                  <a:pt x="6563359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676" y="1345008"/>
            <a:ext cx="2864438" cy="219917"/>
          </a:xfrm>
          <a:custGeom>
            <a:avLst/>
            <a:gdLst/>
            <a:ahLst/>
            <a:cxnLst/>
            <a:rect l="l" t="t" r="r" b="b"/>
            <a:pathLst>
              <a:path w="6612890" h="492760">
                <a:moveTo>
                  <a:pt x="0" y="49275"/>
                </a:moveTo>
                <a:lnTo>
                  <a:pt x="3877" y="30110"/>
                </a:lnTo>
                <a:lnTo>
                  <a:pt x="14446" y="14446"/>
                </a:lnTo>
                <a:lnTo>
                  <a:pt x="30110" y="3877"/>
                </a:lnTo>
                <a:lnTo>
                  <a:pt x="49275" y="0"/>
                </a:lnTo>
                <a:lnTo>
                  <a:pt x="6563359" y="0"/>
                </a:lnTo>
                <a:lnTo>
                  <a:pt x="6582525" y="3877"/>
                </a:lnTo>
                <a:lnTo>
                  <a:pt x="6598189" y="14446"/>
                </a:lnTo>
                <a:lnTo>
                  <a:pt x="6608758" y="30110"/>
                </a:lnTo>
                <a:lnTo>
                  <a:pt x="6612636" y="49275"/>
                </a:lnTo>
                <a:lnTo>
                  <a:pt x="6612636" y="442975"/>
                </a:lnTo>
                <a:lnTo>
                  <a:pt x="6608758" y="462141"/>
                </a:lnTo>
                <a:lnTo>
                  <a:pt x="6598189" y="477805"/>
                </a:lnTo>
                <a:lnTo>
                  <a:pt x="6582525" y="488374"/>
                </a:lnTo>
                <a:lnTo>
                  <a:pt x="6563359" y="492251"/>
                </a:lnTo>
                <a:lnTo>
                  <a:pt x="49275" y="492251"/>
                </a:lnTo>
                <a:lnTo>
                  <a:pt x="30110" y="488374"/>
                </a:lnTo>
                <a:lnTo>
                  <a:pt x="14446" y="477805"/>
                </a:lnTo>
                <a:lnTo>
                  <a:pt x="3877" y="462141"/>
                </a:lnTo>
                <a:lnTo>
                  <a:pt x="0" y="442975"/>
                </a:lnTo>
                <a:lnTo>
                  <a:pt x="0" y="49275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0027" y="1265429"/>
            <a:ext cx="237924" cy="490846"/>
          </a:xfrm>
          <a:custGeom>
            <a:avLst/>
            <a:gdLst/>
            <a:ahLst/>
            <a:cxnLst/>
            <a:rect l="l" t="t" r="r" b="b"/>
            <a:pathLst>
              <a:path w="549275" h="1099820">
                <a:moveTo>
                  <a:pt x="0" y="0"/>
                </a:moveTo>
                <a:lnTo>
                  <a:pt x="0" y="1099439"/>
                </a:lnTo>
                <a:lnTo>
                  <a:pt x="548894" y="109943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676" y="1642236"/>
            <a:ext cx="2872965" cy="228702"/>
          </a:xfrm>
          <a:custGeom>
            <a:avLst/>
            <a:gdLst/>
            <a:ahLst/>
            <a:cxnLst/>
            <a:rect l="l" t="t" r="r" b="b"/>
            <a:pathLst>
              <a:path w="6632575" h="512445">
                <a:moveTo>
                  <a:pt x="6581267" y="0"/>
                </a:moveTo>
                <a:lnTo>
                  <a:pt x="51181" y="0"/>
                </a:lnTo>
                <a:lnTo>
                  <a:pt x="31289" y="4032"/>
                </a:lnTo>
                <a:lnTo>
                  <a:pt x="15017" y="15017"/>
                </a:lnTo>
                <a:lnTo>
                  <a:pt x="4032" y="31289"/>
                </a:lnTo>
                <a:lnTo>
                  <a:pt x="0" y="51181"/>
                </a:lnTo>
                <a:lnTo>
                  <a:pt x="0" y="460882"/>
                </a:lnTo>
                <a:lnTo>
                  <a:pt x="4032" y="480774"/>
                </a:lnTo>
                <a:lnTo>
                  <a:pt x="15017" y="497046"/>
                </a:lnTo>
                <a:lnTo>
                  <a:pt x="31289" y="508031"/>
                </a:lnTo>
                <a:lnTo>
                  <a:pt x="51181" y="512063"/>
                </a:lnTo>
                <a:lnTo>
                  <a:pt x="6581267" y="512063"/>
                </a:lnTo>
                <a:lnTo>
                  <a:pt x="6601158" y="508031"/>
                </a:lnTo>
                <a:lnTo>
                  <a:pt x="6617430" y="497046"/>
                </a:lnTo>
                <a:lnTo>
                  <a:pt x="6628415" y="480774"/>
                </a:lnTo>
                <a:lnTo>
                  <a:pt x="6632448" y="460882"/>
                </a:lnTo>
                <a:lnTo>
                  <a:pt x="6632448" y="51181"/>
                </a:lnTo>
                <a:lnTo>
                  <a:pt x="6628415" y="31289"/>
                </a:lnTo>
                <a:lnTo>
                  <a:pt x="6617430" y="15017"/>
                </a:lnTo>
                <a:lnTo>
                  <a:pt x="6601158" y="4032"/>
                </a:lnTo>
                <a:lnTo>
                  <a:pt x="658126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7676" y="1642236"/>
            <a:ext cx="2872965" cy="228702"/>
          </a:xfrm>
          <a:custGeom>
            <a:avLst/>
            <a:gdLst/>
            <a:ahLst/>
            <a:cxnLst/>
            <a:rect l="l" t="t" r="r" b="b"/>
            <a:pathLst>
              <a:path w="6632575" h="512445">
                <a:moveTo>
                  <a:pt x="0" y="51181"/>
                </a:moveTo>
                <a:lnTo>
                  <a:pt x="4032" y="31289"/>
                </a:lnTo>
                <a:lnTo>
                  <a:pt x="15017" y="15017"/>
                </a:lnTo>
                <a:lnTo>
                  <a:pt x="31289" y="4032"/>
                </a:lnTo>
                <a:lnTo>
                  <a:pt x="51181" y="0"/>
                </a:lnTo>
                <a:lnTo>
                  <a:pt x="6581267" y="0"/>
                </a:lnTo>
                <a:lnTo>
                  <a:pt x="6601158" y="4032"/>
                </a:lnTo>
                <a:lnTo>
                  <a:pt x="6617430" y="15017"/>
                </a:lnTo>
                <a:lnTo>
                  <a:pt x="6628415" y="31289"/>
                </a:lnTo>
                <a:lnTo>
                  <a:pt x="6632448" y="51181"/>
                </a:lnTo>
                <a:lnTo>
                  <a:pt x="6632448" y="460882"/>
                </a:lnTo>
                <a:lnTo>
                  <a:pt x="6628415" y="480774"/>
                </a:lnTo>
                <a:lnTo>
                  <a:pt x="6617430" y="497046"/>
                </a:lnTo>
                <a:lnTo>
                  <a:pt x="6601158" y="508031"/>
                </a:lnTo>
                <a:lnTo>
                  <a:pt x="6581267" y="512063"/>
                </a:lnTo>
                <a:lnTo>
                  <a:pt x="51181" y="512063"/>
                </a:lnTo>
                <a:lnTo>
                  <a:pt x="31289" y="508031"/>
                </a:lnTo>
                <a:lnTo>
                  <a:pt x="15017" y="497046"/>
                </a:lnTo>
                <a:lnTo>
                  <a:pt x="4032" y="480774"/>
                </a:lnTo>
                <a:lnTo>
                  <a:pt x="0" y="460882"/>
                </a:lnTo>
                <a:lnTo>
                  <a:pt x="0" y="51181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027" y="1265429"/>
            <a:ext cx="237924" cy="790681"/>
          </a:xfrm>
          <a:custGeom>
            <a:avLst/>
            <a:gdLst/>
            <a:ahLst/>
            <a:cxnLst/>
            <a:rect l="l" t="t" r="r" b="b"/>
            <a:pathLst>
              <a:path w="549275" h="1771650">
                <a:moveTo>
                  <a:pt x="0" y="0"/>
                </a:moveTo>
                <a:lnTo>
                  <a:pt x="0" y="1771650"/>
                </a:lnTo>
                <a:lnTo>
                  <a:pt x="548894" y="1771650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7676" y="1936063"/>
            <a:ext cx="2852610" cy="240888"/>
          </a:xfrm>
          <a:custGeom>
            <a:avLst/>
            <a:gdLst/>
            <a:ahLst/>
            <a:cxnLst/>
            <a:rect l="l" t="t" r="r" b="b"/>
            <a:pathLst>
              <a:path w="6585584" h="539750">
                <a:moveTo>
                  <a:pt x="6531229" y="0"/>
                </a:moveTo>
                <a:lnTo>
                  <a:pt x="53975" y="0"/>
                </a:lnTo>
                <a:lnTo>
                  <a:pt x="32950" y="4236"/>
                </a:lnTo>
                <a:lnTo>
                  <a:pt x="15795" y="15795"/>
                </a:lnTo>
                <a:lnTo>
                  <a:pt x="4236" y="32950"/>
                </a:lnTo>
                <a:lnTo>
                  <a:pt x="0" y="53974"/>
                </a:lnTo>
                <a:lnTo>
                  <a:pt x="0" y="485520"/>
                </a:lnTo>
                <a:lnTo>
                  <a:pt x="4236" y="506545"/>
                </a:lnTo>
                <a:lnTo>
                  <a:pt x="15795" y="523700"/>
                </a:lnTo>
                <a:lnTo>
                  <a:pt x="32950" y="535259"/>
                </a:lnTo>
                <a:lnTo>
                  <a:pt x="53975" y="539495"/>
                </a:lnTo>
                <a:lnTo>
                  <a:pt x="6531229" y="539495"/>
                </a:lnTo>
                <a:lnTo>
                  <a:pt x="6552253" y="535259"/>
                </a:lnTo>
                <a:lnTo>
                  <a:pt x="6569408" y="523700"/>
                </a:lnTo>
                <a:lnTo>
                  <a:pt x="6580967" y="506545"/>
                </a:lnTo>
                <a:lnTo>
                  <a:pt x="6585204" y="485520"/>
                </a:lnTo>
                <a:lnTo>
                  <a:pt x="6585204" y="53974"/>
                </a:lnTo>
                <a:lnTo>
                  <a:pt x="6580967" y="32950"/>
                </a:lnTo>
                <a:lnTo>
                  <a:pt x="6569408" y="15795"/>
                </a:lnTo>
                <a:lnTo>
                  <a:pt x="6552253" y="4236"/>
                </a:lnTo>
                <a:lnTo>
                  <a:pt x="6531229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7676" y="1936063"/>
            <a:ext cx="2852610" cy="240888"/>
          </a:xfrm>
          <a:custGeom>
            <a:avLst/>
            <a:gdLst/>
            <a:ahLst/>
            <a:cxnLst/>
            <a:rect l="l" t="t" r="r" b="b"/>
            <a:pathLst>
              <a:path w="6585584" h="539750">
                <a:moveTo>
                  <a:pt x="0" y="53974"/>
                </a:moveTo>
                <a:lnTo>
                  <a:pt x="4236" y="32950"/>
                </a:lnTo>
                <a:lnTo>
                  <a:pt x="15795" y="15795"/>
                </a:lnTo>
                <a:lnTo>
                  <a:pt x="32950" y="4236"/>
                </a:lnTo>
                <a:lnTo>
                  <a:pt x="53975" y="0"/>
                </a:lnTo>
                <a:lnTo>
                  <a:pt x="6531229" y="0"/>
                </a:lnTo>
                <a:lnTo>
                  <a:pt x="6552253" y="4236"/>
                </a:lnTo>
                <a:lnTo>
                  <a:pt x="6569408" y="15795"/>
                </a:lnTo>
                <a:lnTo>
                  <a:pt x="6580967" y="32950"/>
                </a:lnTo>
                <a:lnTo>
                  <a:pt x="6585204" y="53974"/>
                </a:lnTo>
                <a:lnTo>
                  <a:pt x="6585204" y="485520"/>
                </a:lnTo>
                <a:lnTo>
                  <a:pt x="6580967" y="506545"/>
                </a:lnTo>
                <a:lnTo>
                  <a:pt x="6569408" y="523700"/>
                </a:lnTo>
                <a:lnTo>
                  <a:pt x="6552253" y="535259"/>
                </a:lnTo>
                <a:lnTo>
                  <a:pt x="6531229" y="539495"/>
                </a:lnTo>
                <a:lnTo>
                  <a:pt x="53975" y="539495"/>
                </a:lnTo>
                <a:lnTo>
                  <a:pt x="32950" y="535259"/>
                </a:lnTo>
                <a:lnTo>
                  <a:pt x="15795" y="523700"/>
                </a:lnTo>
                <a:lnTo>
                  <a:pt x="4236" y="506545"/>
                </a:lnTo>
                <a:lnTo>
                  <a:pt x="0" y="485520"/>
                </a:lnTo>
                <a:lnTo>
                  <a:pt x="0" y="5397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0027" y="1265429"/>
            <a:ext cx="254427" cy="1078613"/>
          </a:xfrm>
          <a:custGeom>
            <a:avLst/>
            <a:gdLst/>
            <a:ahLst/>
            <a:cxnLst/>
            <a:rect l="l" t="t" r="r" b="b"/>
            <a:pathLst>
              <a:path w="587375" h="2416810">
                <a:moveTo>
                  <a:pt x="0" y="0"/>
                </a:moveTo>
                <a:lnTo>
                  <a:pt x="0" y="2416810"/>
                </a:lnTo>
                <a:lnTo>
                  <a:pt x="586867" y="241681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4179" y="2239412"/>
            <a:ext cx="2766793" cy="209715"/>
          </a:xfrm>
          <a:custGeom>
            <a:avLst/>
            <a:gdLst/>
            <a:ahLst/>
            <a:cxnLst/>
            <a:rect l="l" t="t" r="r" b="b"/>
            <a:pathLst>
              <a:path w="6387465" h="469900">
                <a:moveTo>
                  <a:pt x="6340094" y="0"/>
                </a:moveTo>
                <a:lnTo>
                  <a:pt x="46990" y="0"/>
                </a:lnTo>
                <a:lnTo>
                  <a:pt x="28664" y="3681"/>
                </a:lnTo>
                <a:lnTo>
                  <a:pt x="13731" y="13731"/>
                </a:lnTo>
                <a:lnTo>
                  <a:pt x="3681" y="28664"/>
                </a:lnTo>
                <a:lnTo>
                  <a:pt x="0" y="46989"/>
                </a:lnTo>
                <a:lnTo>
                  <a:pt x="0" y="422401"/>
                </a:lnTo>
                <a:lnTo>
                  <a:pt x="3681" y="440727"/>
                </a:lnTo>
                <a:lnTo>
                  <a:pt x="13731" y="455660"/>
                </a:lnTo>
                <a:lnTo>
                  <a:pt x="28664" y="465710"/>
                </a:lnTo>
                <a:lnTo>
                  <a:pt x="46990" y="469391"/>
                </a:lnTo>
                <a:lnTo>
                  <a:pt x="6340094" y="469391"/>
                </a:lnTo>
                <a:lnTo>
                  <a:pt x="6358419" y="465710"/>
                </a:lnTo>
                <a:lnTo>
                  <a:pt x="6373352" y="455660"/>
                </a:lnTo>
                <a:lnTo>
                  <a:pt x="6383402" y="440727"/>
                </a:lnTo>
                <a:lnTo>
                  <a:pt x="6387084" y="422401"/>
                </a:lnTo>
                <a:lnTo>
                  <a:pt x="6387084" y="46989"/>
                </a:lnTo>
                <a:lnTo>
                  <a:pt x="6383402" y="28664"/>
                </a:lnTo>
                <a:lnTo>
                  <a:pt x="6373352" y="13731"/>
                </a:lnTo>
                <a:lnTo>
                  <a:pt x="6358419" y="3681"/>
                </a:lnTo>
                <a:lnTo>
                  <a:pt x="6340094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4179" y="2239412"/>
            <a:ext cx="2766793" cy="209715"/>
          </a:xfrm>
          <a:custGeom>
            <a:avLst/>
            <a:gdLst/>
            <a:ahLst/>
            <a:cxnLst/>
            <a:rect l="l" t="t" r="r" b="b"/>
            <a:pathLst>
              <a:path w="6387465" h="469900">
                <a:moveTo>
                  <a:pt x="0" y="46989"/>
                </a:moveTo>
                <a:lnTo>
                  <a:pt x="3681" y="28664"/>
                </a:lnTo>
                <a:lnTo>
                  <a:pt x="13731" y="13731"/>
                </a:lnTo>
                <a:lnTo>
                  <a:pt x="28664" y="3681"/>
                </a:lnTo>
                <a:lnTo>
                  <a:pt x="46990" y="0"/>
                </a:lnTo>
                <a:lnTo>
                  <a:pt x="6340094" y="0"/>
                </a:lnTo>
                <a:lnTo>
                  <a:pt x="6358419" y="3681"/>
                </a:lnTo>
                <a:lnTo>
                  <a:pt x="6373352" y="13731"/>
                </a:lnTo>
                <a:lnTo>
                  <a:pt x="6383402" y="28664"/>
                </a:lnTo>
                <a:lnTo>
                  <a:pt x="6387084" y="46989"/>
                </a:lnTo>
                <a:lnTo>
                  <a:pt x="6387084" y="422401"/>
                </a:lnTo>
                <a:lnTo>
                  <a:pt x="6383402" y="440727"/>
                </a:lnTo>
                <a:lnTo>
                  <a:pt x="6373352" y="455660"/>
                </a:lnTo>
                <a:lnTo>
                  <a:pt x="6358419" y="465710"/>
                </a:lnTo>
                <a:lnTo>
                  <a:pt x="6340094" y="469391"/>
                </a:lnTo>
                <a:lnTo>
                  <a:pt x="46990" y="469391"/>
                </a:lnTo>
                <a:lnTo>
                  <a:pt x="28664" y="465710"/>
                </a:lnTo>
                <a:lnTo>
                  <a:pt x="13731" y="455660"/>
                </a:lnTo>
                <a:lnTo>
                  <a:pt x="3681" y="440727"/>
                </a:lnTo>
                <a:lnTo>
                  <a:pt x="0" y="422401"/>
                </a:lnTo>
                <a:lnTo>
                  <a:pt x="0" y="4698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0027" y="1265429"/>
            <a:ext cx="254427" cy="1357477"/>
          </a:xfrm>
          <a:custGeom>
            <a:avLst/>
            <a:gdLst/>
            <a:ahLst/>
            <a:cxnLst/>
            <a:rect l="l" t="t" r="r" b="b"/>
            <a:pathLst>
              <a:path w="587375" h="3041650">
                <a:moveTo>
                  <a:pt x="0" y="0"/>
                </a:moveTo>
                <a:lnTo>
                  <a:pt x="0" y="3041180"/>
                </a:lnTo>
                <a:lnTo>
                  <a:pt x="586867" y="304118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4179" y="2525077"/>
            <a:ext cx="2759366" cy="196112"/>
          </a:xfrm>
          <a:custGeom>
            <a:avLst/>
            <a:gdLst/>
            <a:ahLst/>
            <a:cxnLst/>
            <a:rect l="l" t="t" r="r" b="b"/>
            <a:pathLst>
              <a:path w="6370320" h="439420">
                <a:moveTo>
                  <a:pt x="6326378" y="0"/>
                </a:moveTo>
                <a:lnTo>
                  <a:pt x="43942" y="0"/>
                </a:lnTo>
                <a:lnTo>
                  <a:pt x="26842" y="3448"/>
                </a:lnTo>
                <a:lnTo>
                  <a:pt x="12874" y="12853"/>
                </a:lnTo>
                <a:lnTo>
                  <a:pt x="3454" y="26805"/>
                </a:lnTo>
                <a:lnTo>
                  <a:pt x="0" y="43891"/>
                </a:lnTo>
                <a:lnTo>
                  <a:pt x="0" y="395020"/>
                </a:lnTo>
                <a:lnTo>
                  <a:pt x="3454" y="412106"/>
                </a:lnTo>
                <a:lnTo>
                  <a:pt x="12874" y="426058"/>
                </a:lnTo>
                <a:lnTo>
                  <a:pt x="26842" y="435463"/>
                </a:lnTo>
                <a:lnTo>
                  <a:pt x="43942" y="438912"/>
                </a:lnTo>
                <a:lnTo>
                  <a:pt x="6326378" y="438912"/>
                </a:lnTo>
                <a:lnTo>
                  <a:pt x="6343477" y="435463"/>
                </a:lnTo>
                <a:lnTo>
                  <a:pt x="6357445" y="426058"/>
                </a:lnTo>
                <a:lnTo>
                  <a:pt x="6366865" y="412106"/>
                </a:lnTo>
                <a:lnTo>
                  <a:pt x="6370320" y="395020"/>
                </a:lnTo>
                <a:lnTo>
                  <a:pt x="6370320" y="43891"/>
                </a:lnTo>
                <a:lnTo>
                  <a:pt x="6366865" y="26805"/>
                </a:lnTo>
                <a:lnTo>
                  <a:pt x="6357445" y="12853"/>
                </a:lnTo>
                <a:lnTo>
                  <a:pt x="6343477" y="3448"/>
                </a:lnTo>
                <a:lnTo>
                  <a:pt x="6326378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4179" y="2525077"/>
            <a:ext cx="2759366" cy="196112"/>
          </a:xfrm>
          <a:custGeom>
            <a:avLst/>
            <a:gdLst/>
            <a:ahLst/>
            <a:cxnLst/>
            <a:rect l="l" t="t" r="r" b="b"/>
            <a:pathLst>
              <a:path w="6370320" h="439420">
                <a:moveTo>
                  <a:pt x="0" y="43891"/>
                </a:moveTo>
                <a:lnTo>
                  <a:pt x="3454" y="26805"/>
                </a:lnTo>
                <a:lnTo>
                  <a:pt x="12874" y="12853"/>
                </a:lnTo>
                <a:lnTo>
                  <a:pt x="26842" y="3448"/>
                </a:lnTo>
                <a:lnTo>
                  <a:pt x="43942" y="0"/>
                </a:lnTo>
                <a:lnTo>
                  <a:pt x="6326378" y="0"/>
                </a:lnTo>
                <a:lnTo>
                  <a:pt x="6343477" y="3448"/>
                </a:lnTo>
                <a:lnTo>
                  <a:pt x="6357445" y="12853"/>
                </a:lnTo>
                <a:lnTo>
                  <a:pt x="6366865" y="26805"/>
                </a:lnTo>
                <a:lnTo>
                  <a:pt x="6370320" y="43891"/>
                </a:lnTo>
                <a:lnTo>
                  <a:pt x="6370320" y="395020"/>
                </a:lnTo>
                <a:lnTo>
                  <a:pt x="6366865" y="412106"/>
                </a:lnTo>
                <a:lnTo>
                  <a:pt x="6357445" y="426058"/>
                </a:lnTo>
                <a:lnTo>
                  <a:pt x="6343477" y="435463"/>
                </a:lnTo>
                <a:lnTo>
                  <a:pt x="6326378" y="438912"/>
                </a:lnTo>
                <a:lnTo>
                  <a:pt x="43942" y="438912"/>
                </a:lnTo>
                <a:lnTo>
                  <a:pt x="26842" y="435463"/>
                </a:lnTo>
                <a:lnTo>
                  <a:pt x="12874" y="426058"/>
                </a:lnTo>
                <a:lnTo>
                  <a:pt x="3454" y="412106"/>
                </a:lnTo>
                <a:lnTo>
                  <a:pt x="0" y="395020"/>
                </a:lnTo>
                <a:lnTo>
                  <a:pt x="0" y="43891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12343" y="369324"/>
            <a:ext cx="3554280" cy="234143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Hầu </a:t>
            </a:r>
            <a:r>
              <a:rPr dirty="0">
                <a:latin typeface="Calibri"/>
                <a:cs typeface="Calibri"/>
              </a:rPr>
              <a:t>hết các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điện thoại di </a:t>
            </a:r>
            <a:r>
              <a:rPr spc="2" dirty="0">
                <a:latin typeface="Calibri"/>
                <a:cs typeface="Calibri"/>
              </a:rPr>
              <a:t>động 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để đứng </a:t>
            </a:r>
            <a:r>
              <a:rPr dirty="0">
                <a:latin typeface="Calibri"/>
                <a:cs typeface="Calibri"/>
              </a:rPr>
              <a:t>trước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alibri"/>
                <a:cs typeface="Calibri"/>
              </a:rPr>
              <a:t>miền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của</a:t>
            </a:r>
            <a:endParaRPr dirty="0"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các trang </a:t>
            </a:r>
            <a:r>
              <a:rPr spc="2" dirty="0">
                <a:latin typeface="Calibri"/>
                <a:cs typeface="Calibri"/>
              </a:rPr>
              <a:t>web chính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4" dirty="0">
                <a:latin typeface="Calibri"/>
                <a:cs typeface="Calibri"/>
              </a:rPr>
              <a:t>m </a:t>
            </a: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m.aptech-education.com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125916" marR="104187" indent="-120344">
              <a:lnSpc>
                <a:spcPct val="93800"/>
              </a:lnSpc>
              <a:spcBef>
                <a:spcPts val="3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phát hiện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thiết bị di </a:t>
            </a:r>
            <a:r>
              <a:rPr spc="2" dirty="0">
                <a:latin typeface="Calibri"/>
                <a:cs typeface="Calibri"/>
              </a:rPr>
              <a:t>động, một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có thể sử dụng JavaScript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trên  máy khách,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ngôn ngữ kịch bản trên máy chủ, hoặc file Wireless Universal  Resource (WURFL) trên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server.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98058" marR="888374">
              <a:lnSpc>
                <a:spcPts val="728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Năm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cách để cung cấp các trang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cho các thiết bị di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động như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22335">
              <a:spcBef>
                <a:spcPts val="2"/>
              </a:spcBef>
            </a:pPr>
            <a:r>
              <a:rPr sz="700" spc="-4" dirty="0">
                <a:latin typeface="Calibri"/>
                <a:cs typeface="Calibri"/>
              </a:rPr>
              <a:t>Xác </a:t>
            </a:r>
            <a:r>
              <a:rPr sz="700" spc="-2" dirty="0">
                <a:latin typeface="Calibri"/>
                <a:cs typeface="Calibri"/>
              </a:rPr>
              <a:t>định một style </a:t>
            </a:r>
            <a:r>
              <a:rPr sz="700" spc="-4" dirty="0">
                <a:latin typeface="Calibri"/>
                <a:cs typeface="Calibri"/>
              </a:rPr>
              <a:t>sheet </a:t>
            </a:r>
            <a:r>
              <a:rPr sz="700" spc="-2" dirty="0">
                <a:latin typeface="Calibri"/>
                <a:cs typeface="Calibri"/>
              </a:rPr>
              <a:t>cho </a:t>
            </a:r>
            <a:r>
              <a:rPr sz="700" spc="-4" dirty="0">
                <a:latin typeface="Calibri"/>
                <a:cs typeface="Calibri"/>
              </a:rPr>
              <a:t>các thiết </a:t>
            </a:r>
            <a:r>
              <a:rPr sz="700" spc="-2" dirty="0">
                <a:latin typeface="Calibri"/>
                <a:cs typeface="Calibri"/>
              </a:rPr>
              <a:t>bị di</a:t>
            </a:r>
            <a:r>
              <a:rPr sz="700" spc="24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động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>
              <a:spcBef>
                <a:spcPts val="2"/>
              </a:spcBef>
            </a:pPr>
            <a:endParaRPr sz="600" dirty="0">
              <a:latin typeface="Times New Roman"/>
              <a:cs typeface="Times New Roman"/>
            </a:endParaRPr>
          </a:p>
          <a:p>
            <a:pPr marL="622614"/>
            <a:r>
              <a:rPr sz="700" spc="-2" dirty="0">
                <a:latin typeface="Calibri"/>
                <a:cs typeface="Calibri"/>
              </a:rPr>
              <a:t>Bao </a:t>
            </a:r>
            <a:r>
              <a:rPr sz="700" spc="-4" dirty="0">
                <a:latin typeface="Calibri"/>
                <a:cs typeface="Calibri"/>
              </a:rPr>
              <a:t>gồm </a:t>
            </a:r>
            <a:r>
              <a:rPr sz="700" spc="-2" dirty="0">
                <a:latin typeface="Calibri"/>
                <a:cs typeface="Calibri"/>
              </a:rPr>
              <a:t>liên </a:t>
            </a:r>
            <a:r>
              <a:rPr sz="700" spc="-13" dirty="0">
                <a:latin typeface="Calibri"/>
                <a:cs typeface="Calibri"/>
              </a:rPr>
              <a:t>kết </a:t>
            </a:r>
            <a:r>
              <a:rPr sz="700" spc="-2" dirty="0">
                <a:latin typeface="Calibri"/>
                <a:cs typeface="Calibri"/>
              </a:rPr>
              <a:t>đến một phiên bản di động của </a:t>
            </a:r>
            <a:r>
              <a:rPr sz="700" spc="-4" dirty="0">
                <a:latin typeface="Calibri"/>
                <a:cs typeface="Calibri"/>
              </a:rPr>
              <a:t>trang</a:t>
            </a:r>
            <a:r>
              <a:rPr sz="700" spc="35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web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600" dirty="0">
              <a:latin typeface="Times New Roman"/>
              <a:cs typeface="Times New Roman"/>
            </a:endParaRPr>
          </a:p>
          <a:p>
            <a:pPr marL="638493" indent="-15879"/>
            <a:r>
              <a:rPr sz="700" spc="-2" dirty="0">
                <a:latin typeface="Calibri"/>
                <a:cs typeface="Calibri"/>
              </a:rPr>
              <a:t>Sử dụng </a:t>
            </a:r>
            <a:r>
              <a:rPr sz="700" spc="-4" dirty="0">
                <a:latin typeface="Calibri"/>
                <a:cs typeface="Calibri"/>
              </a:rPr>
              <a:t>JavaScript </a:t>
            </a:r>
            <a:r>
              <a:rPr sz="700" spc="-2" dirty="0">
                <a:latin typeface="Calibri"/>
                <a:cs typeface="Calibri"/>
              </a:rPr>
              <a:t>để </a:t>
            </a:r>
            <a:r>
              <a:rPr sz="700" spc="-4" dirty="0">
                <a:latin typeface="Calibri"/>
                <a:cs typeface="Calibri"/>
              </a:rPr>
              <a:t>phát </a:t>
            </a:r>
            <a:r>
              <a:rPr sz="700" spc="-2" dirty="0">
                <a:latin typeface="Calibri"/>
                <a:cs typeface="Calibri"/>
              </a:rPr>
              <a:t>hiện </a:t>
            </a:r>
            <a:r>
              <a:rPr sz="700" spc="-7" dirty="0">
                <a:latin typeface="Calibri"/>
                <a:cs typeface="Calibri"/>
              </a:rPr>
              <a:t>các </a:t>
            </a:r>
            <a:r>
              <a:rPr sz="700" spc="-4" dirty="0">
                <a:latin typeface="Calibri"/>
                <a:cs typeface="Calibri"/>
              </a:rPr>
              <a:t>thiết </a:t>
            </a:r>
            <a:r>
              <a:rPr sz="700" spc="-2" dirty="0">
                <a:latin typeface="Calibri"/>
                <a:cs typeface="Calibri"/>
              </a:rPr>
              <a:t>bị di </a:t>
            </a:r>
            <a:r>
              <a:rPr sz="700" spc="-4" dirty="0">
                <a:latin typeface="Calibri"/>
                <a:cs typeface="Calibri"/>
              </a:rPr>
              <a:t>động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4" dirty="0">
                <a:latin typeface="Calibri"/>
                <a:cs typeface="Calibri"/>
              </a:rPr>
              <a:t>chuyển</a:t>
            </a:r>
            <a:r>
              <a:rPr sz="700" spc="55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hướng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38493" marR="443769">
              <a:lnSpc>
                <a:spcPts val="768"/>
              </a:lnSpc>
            </a:pPr>
            <a:r>
              <a:rPr sz="700" spc="-2" dirty="0">
                <a:latin typeface="Calibri"/>
                <a:cs typeface="Calibri"/>
              </a:rPr>
              <a:t>Sử dụng một </a:t>
            </a:r>
            <a:r>
              <a:rPr sz="700" spc="-4" dirty="0">
                <a:latin typeface="Calibri"/>
                <a:cs typeface="Calibri"/>
              </a:rPr>
              <a:t>ngôn </a:t>
            </a:r>
            <a:r>
              <a:rPr sz="700" spc="-2" dirty="0">
                <a:latin typeface="Calibri"/>
                <a:cs typeface="Calibri"/>
              </a:rPr>
              <a:t>ngữ kịch bản phía </a:t>
            </a:r>
            <a:r>
              <a:rPr sz="700" spc="-7" dirty="0">
                <a:latin typeface="Calibri"/>
                <a:cs typeface="Calibri"/>
              </a:rPr>
              <a:t>máy </a:t>
            </a:r>
            <a:r>
              <a:rPr sz="700" spc="-2" dirty="0">
                <a:latin typeface="Calibri"/>
                <a:cs typeface="Calibri"/>
              </a:rPr>
              <a:t>chủ để </a:t>
            </a:r>
            <a:r>
              <a:rPr sz="700" spc="-4" dirty="0">
                <a:latin typeface="Calibri"/>
                <a:cs typeface="Calibri"/>
              </a:rPr>
              <a:t>phát </a:t>
            </a:r>
            <a:r>
              <a:rPr sz="700" spc="-2" dirty="0">
                <a:latin typeface="Calibri"/>
                <a:cs typeface="Calibri"/>
              </a:rPr>
              <a:t>hiện </a:t>
            </a:r>
            <a:r>
              <a:rPr sz="700" spc="-9" dirty="0">
                <a:latin typeface="Calibri"/>
                <a:cs typeface="Calibri"/>
              </a:rPr>
              <a:t>và </a:t>
            </a:r>
            <a:r>
              <a:rPr sz="700" spc="-4" dirty="0">
                <a:latin typeface="Calibri"/>
                <a:cs typeface="Calibri"/>
              </a:rPr>
              <a:t>chuyển  hướng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dirty="0">
              <a:latin typeface="Times New Roman"/>
              <a:cs typeface="Times New Roman"/>
            </a:endParaRPr>
          </a:p>
          <a:p>
            <a:pPr marL="638214">
              <a:spcBef>
                <a:spcPts val="2"/>
              </a:spcBef>
            </a:pPr>
            <a:r>
              <a:rPr sz="700" spc="-2" dirty="0">
                <a:latin typeface="Calibri"/>
                <a:cs typeface="Calibri"/>
              </a:rPr>
              <a:t>Sử dụng </a:t>
            </a:r>
            <a:r>
              <a:rPr sz="700" spc="-4" dirty="0">
                <a:latin typeface="Calibri"/>
                <a:cs typeface="Calibri"/>
              </a:rPr>
              <a:t>WURFL để phát </a:t>
            </a:r>
            <a:r>
              <a:rPr sz="700" spc="-2" dirty="0">
                <a:latin typeface="Calibri"/>
                <a:cs typeface="Calibri"/>
              </a:rPr>
              <a:t>hiện </a:t>
            </a:r>
            <a:r>
              <a:rPr sz="700" spc="-7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thiết bị di</a:t>
            </a:r>
            <a:r>
              <a:rPr sz="700" spc="29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động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725145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3827686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lang="vi-VN" spc="-44" dirty="0"/>
              <a:t>TỐI </a:t>
            </a:r>
            <a:r>
              <a:rPr lang="vi-VN" dirty="0" smtClean="0"/>
              <a:t>ƯU </a:t>
            </a:r>
            <a:r>
              <a:rPr lang="vi-VN" spc="-2" dirty="0"/>
              <a:t>KHẢ NĂNG TƯƠNG THÍCH </a:t>
            </a:r>
            <a:r>
              <a:rPr lang="vi-VN" spc="-4" dirty="0"/>
              <a:t>VỚI </a:t>
            </a:r>
            <a:r>
              <a:rPr lang="vi-VN" spc="-7" dirty="0"/>
              <a:t>BROWSER</a:t>
            </a:r>
            <a:r>
              <a:rPr lang="vi-VN" spc="61" dirty="0"/>
              <a:t> </a:t>
            </a:r>
            <a:r>
              <a:rPr lang="vi-VN" spc="-2" dirty="0"/>
              <a:t>1-3</a:t>
            </a:r>
            <a:endParaRPr lang="vi-VN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4687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82524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252460" y="777239"/>
                </a:lnTo>
                <a:lnTo>
                  <a:pt x="8302865" y="767054"/>
                </a:lnTo>
                <a:lnTo>
                  <a:pt x="8344042" y="739282"/>
                </a:lnTo>
                <a:lnTo>
                  <a:pt x="8371814" y="698105"/>
                </a:lnTo>
                <a:lnTo>
                  <a:pt x="8382000" y="647700"/>
                </a:lnTo>
                <a:lnTo>
                  <a:pt x="8382000" y="129539"/>
                </a:lnTo>
                <a:lnTo>
                  <a:pt x="8371814" y="79134"/>
                </a:lnTo>
                <a:lnTo>
                  <a:pt x="8344042" y="37957"/>
                </a:lnTo>
                <a:lnTo>
                  <a:pt x="8302865" y="10185"/>
                </a:lnTo>
                <a:lnTo>
                  <a:pt x="82524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408433"/>
            <a:ext cx="3630745" cy="34687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0" y="129539"/>
                </a:moveTo>
                <a:lnTo>
                  <a:pt x="10180" y="79134"/>
                </a:lnTo>
                <a:lnTo>
                  <a:pt x="37942" y="37957"/>
                </a:lnTo>
                <a:lnTo>
                  <a:pt x="79118" y="10185"/>
                </a:lnTo>
                <a:lnTo>
                  <a:pt x="129539" y="0"/>
                </a:lnTo>
                <a:lnTo>
                  <a:pt x="8252460" y="0"/>
                </a:lnTo>
                <a:lnTo>
                  <a:pt x="8302865" y="10185"/>
                </a:lnTo>
                <a:lnTo>
                  <a:pt x="8344042" y="37957"/>
                </a:lnTo>
                <a:lnTo>
                  <a:pt x="8371814" y="79134"/>
                </a:lnTo>
                <a:lnTo>
                  <a:pt x="8382000" y="129539"/>
                </a:lnTo>
                <a:lnTo>
                  <a:pt x="8382000" y="647700"/>
                </a:lnTo>
                <a:lnTo>
                  <a:pt x="8371814" y="698105"/>
                </a:lnTo>
                <a:lnTo>
                  <a:pt x="8344042" y="739282"/>
                </a:lnTo>
                <a:lnTo>
                  <a:pt x="8302865" y="767054"/>
                </a:lnTo>
                <a:lnTo>
                  <a:pt x="8252460" y="777239"/>
                </a:lnTo>
                <a:lnTo>
                  <a:pt x="129539" y="777239"/>
                </a:lnTo>
                <a:lnTo>
                  <a:pt x="79118" y="767054"/>
                </a:lnTo>
                <a:lnTo>
                  <a:pt x="37942" y="739282"/>
                </a:lnTo>
                <a:lnTo>
                  <a:pt x="10180" y="698105"/>
                </a:lnTo>
                <a:lnTo>
                  <a:pt x="0" y="647700"/>
                </a:lnTo>
                <a:lnTo>
                  <a:pt x="0" y="12953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261" y="830736"/>
            <a:ext cx="3630745" cy="375016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8256016" y="0"/>
                </a:moveTo>
                <a:lnTo>
                  <a:pt x="125983" y="0"/>
                </a:lnTo>
                <a:lnTo>
                  <a:pt x="76943" y="9898"/>
                </a:lnTo>
                <a:lnTo>
                  <a:pt x="36898" y="36893"/>
                </a:lnTo>
                <a:lnTo>
                  <a:pt x="9899" y="76938"/>
                </a:lnTo>
                <a:lnTo>
                  <a:pt x="0" y="125984"/>
                </a:lnTo>
                <a:lnTo>
                  <a:pt x="0" y="629920"/>
                </a:lnTo>
                <a:lnTo>
                  <a:pt x="9899" y="678965"/>
                </a:lnTo>
                <a:lnTo>
                  <a:pt x="36898" y="719010"/>
                </a:lnTo>
                <a:lnTo>
                  <a:pt x="76943" y="746005"/>
                </a:lnTo>
                <a:lnTo>
                  <a:pt x="125983" y="755903"/>
                </a:lnTo>
                <a:lnTo>
                  <a:pt x="8256016" y="755903"/>
                </a:lnTo>
                <a:lnTo>
                  <a:pt x="8305061" y="746005"/>
                </a:lnTo>
                <a:lnTo>
                  <a:pt x="8345106" y="719010"/>
                </a:lnTo>
                <a:lnTo>
                  <a:pt x="8372101" y="678965"/>
                </a:lnTo>
                <a:lnTo>
                  <a:pt x="8382000" y="629920"/>
                </a:lnTo>
                <a:lnTo>
                  <a:pt x="8382000" y="125984"/>
                </a:lnTo>
                <a:lnTo>
                  <a:pt x="8372101" y="76938"/>
                </a:lnTo>
                <a:lnTo>
                  <a:pt x="8345106" y="36893"/>
                </a:lnTo>
                <a:lnTo>
                  <a:pt x="8305061" y="9898"/>
                </a:lnTo>
                <a:lnTo>
                  <a:pt x="82560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864" y="830736"/>
            <a:ext cx="3630745" cy="375016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0" y="125984"/>
                </a:moveTo>
                <a:lnTo>
                  <a:pt x="9899" y="76938"/>
                </a:lnTo>
                <a:lnTo>
                  <a:pt x="36898" y="36893"/>
                </a:lnTo>
                <a:lnTo>
                  <a:pt x="76943" y="9898"/>
                </a:lnTo>
                <a:lnTo>
                  <a:pt x="125983" y="0"/>
                </a:lnTo>
                <a:lnTo>
                  <a:pt x="8256016" y="0"/>
                </a:lnTo>
                <a:lnTo>
                  <a:pt x="8305061" y="9898"/>
                </a:lnTo>
                <a:lnTo>
                  <a:pt x="8345106" y="36893"/>
                </a:lnTo>
                <a:lnTo>
                  <a:pt x="8372101" y="76938"/>
                </a:lnTo>
                <a:lnTo>
                  <a:pt x="8382000" y="125984"/>
                </a:lnTo>
                <a:lnTo>
                  <a:pt x="8382000" y="629920"/>
                </a:lnTo>
                <a:lnTo>
                  <a:pt x="8372101" y="678965"/>
                </a:lnTo>
                <a:lnTo>
                  <a:pt x="8345106" y="719010"/>
                </a:lnTo>
                <a:lnTo>
                  <a:pt x="8305061" y="746005"/>
                </a:lnTo>
                <a:lnTo>
                  <a:pt x="8256016" y="755903"/>
                </a:lnTo>
                <a:lnTo>
                  <a:pt x="125983" y="755903"/>
                </a:lnTo>
                <a:lnTo>
                  <a:pt x="76943" y="746005"/>
                </a:lnTo>
                <a:lnTo>
                  <a:pt x="36898" y="719010"/>
                </a:lnTo>
                <a:lnTo>
                  <a:pt x="9899" y="678965"/>
                </a:lnTo>
                <a:lnTo>
                  <a:pt x="0" y="629920"/>
                </a:lnTo>
                <a:lnTo>
                  <a:pt x="0" y="1259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280392"/>
            <a:ext cx="3630745" cy="310888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8265922" y="0"/>
                </a:moveTo>
                <a:lnTo>
                  <a:pt x="116078" y="0"/>
                </a:lnTo>
                <a:lnTo>
                  <a:pt x="70894" y="9118"/>
                </a:lnTo>
                <a:lnTo>
                  <a:pt x="33997" y="33988"/>
                </a:lnTo>
                <a:lnTo>
                  <a:pt x="9121" y="70883"/>
                </a:lnTo>
                <a:lnTo>
                  <a:pt x="0" y="116078"/>
                </a:lnTo>
                <a:lnTo>
                  <a:pt x="0" y="580390"/>
                </a:lnTo>
                <a:lnTo>
                  <a:pt x="9121" y="625584"/>
                </a:lnTo>
                <a:lnTo>
                  <a:pt x="33997" y="662479"/>
                </a:lnTo>
                <a:lnTo>
                  <a:pt x="70894" y="687349"/>
                </a:lnTo>
                <a:lnTo>
                  <a:pt x="116078" y="696468"/>
                </a:lnTo>
                <a:lnTo>
                  <a:pt x="8265922" y="696468"/>
                </a:lnTo>
                <a:lnTo>
                  <a:pt x="8311116" y="687349"/>
                </a:lnTo>
                <a:lnTo>
                  <a:pt x="8348011" y="662479"/>
                </a:lnTo>
                <a:lnTo>
                  <a:pt x="8372881" y="625584"/>
                </a:lnTo>
                <a:lnTo>
                  <a:pt x="8382000" y="580390"/>
                </a:lnTo>
                <a:lnTo>
                  <a:pt x="8382000" y="116078"/>
                </a:lnTo>
                <a:lnTo>
                  <a:pt x="8372881" y="70883"/>
                </a:lnTo>
                <a:lnTo>
                  <a:pt x="8348011" y="33988"/>
                </a:lnTo>
                <a:lnTo>
                  <a:pt x="8311116" y="9118"/>
                </a:lnTo>
                <a:lnTo>
                  <a:pt x="826592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280392"/>
            <a:ext cx="3630745" cy="310888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0" y="116078"/>
                </a:moveTo>
                <a:lnTo>
                  <a:pt x="9121" y="70883"/>
                </a:lnTo>
                <a:lnTo>
                  <a:pt x="33997" y="33988"/>
                </a:lnTo>
                <a:lnTo>
                  <a:pt x="70894" y="9118"/>
                </a:lnTo>
                <a:lnTo>
                  <a:pt x="116078" y="0"/>
                </a:lnTo>
                <a:lnTo>
                  <a:pt x="8265922" y="0"/>
                </a:lnTo>
                <a:lnTo>
                  <a:pt x="8311116" y="9118"/>
                </a:lnTo>
                <a:lnTo>
                  <a:pt x="8348011" y="33988"/>
                </a:lnTo>
                <a:lnTo>
                  <a:pt x="8372881" y="70883"/>
                </a:lnTo>
                <a:lnTo>
                  <a:pt x="8382000" y="116078"/>
                </a:lnTo>
                <a:lnTo>
                  <a:pt x="8382000" y="580390"/>
                </a:lnTo>
                <a:lnTo>
                  <a:pt x="8372881" y="625584"/>
                </a:lnTo>
                <a:lnTo>
                  <a:pt x="8348011" y="662479"/>
                </a:lnTo>
                <a:lnTo>
                  <a:pt x="8311116" y="687349"/>
                </a:lnTo>
                <a:lnTo>
                  <a:pt x="8265922" y="696468"/>
                </a:lnTo>
                <a:lnTo>
                  <a:pt x="116078" y="696468"/>
                </a:lnTo>
                <a:lnTo>
                  <a:pt x="70894" y="687349"/>
                </a:lnTo>
                <a:lnTo>
                  <a:pt x="33997" y="662479"/>
                </a:lnTo>
                <a:lnTo>
                  <a:pt x="9121" y="625584"/>
                </a:lnTo>
                <a:lnTo>
                  <a:pt x="0" y="580390"/>
                </a:lnTo>
                <a:lnTo>
                  <a:pt x="0" y="11607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621139"/>
            <a:ext cx="3630745" cy="366411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4"/>
                </a:lnTo>
                <a:lnTo>
                  <a:pt x="8268716" y="679704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606550"/>
            <a:ext cx="3630745" cy="381000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4"/>
                </a:lnTo>
                <a:lnTo>
                  <a:pt x="113283" y="679704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057810"/>
            <a:ext cx="3630745" cy="333276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8257540" y="0"/>
                </a:moveTo>
                <a:lnTo>
                  <a:pt x="124460" y="0"/>
                </a:lnTo>
                <a:lnTo>
                  <a:pt x="76016" y="9784"/>
                </a:lnTo>
                <a:lnTo>
                  <a:pt x="36455" y="36464"/>
                </a:lnTo>
                <a:lnTo>
                  <a:pt x="9781" y="76027"/>
                </a:lnTo>
                <a:lnTo>
                  <a:pt x="0" y="124460"/>
                </a:lnTo>
                <a:lnTo>
                  <a:pt x="0" y="622300"/>
                </a:lnTo>
                <a:lnTo>
                  <a:pt x="9781" y="670732"/>
                </a:lnTo>
                <a:lnTo>
                  <a:pt x="36455" y="710295"/>
                </a:lnTo>
                <a:lnTo>
                  <a:pt x="76016" y="736975"/>
                </a:lnTo>
                <a:lnTo>
                  <a:pt x="124460" y="746760"/>
                </a:lnTo>
                <a:lnTo>
                  <a:pt x="8257540" y="746760"/>
                </a:lnTo>
                <a:lnTo>
                  <a:pt x="8305972" y="736975"/>
                </a:lnTo>
                <a:lnTo>
                  <a:pt x="8345535" y="710295"/>
                </a:lnTo>
                <a:lnTo>
                  <a:pt x="8372215" y="670732"/>
                </a:lnTo>
                <a:lnTo>
                  <a:pt x="8382000" y="622300"/>
                </a:lnTo>
                <a:lnTo>
                  <a:pt x="8382000" y="124460"/>
                </a:lnTo>
                <a:lnTo>
                  <a:pt x="8372215" y="76027"/>
                </a:lnTo>
                <a:lnTo>
                  <a:pt x="8345535" y="36464"/>
                </a:lnTo>
                <a:lnTo>
                  <a:pt x="8305972" y="9784"/>
                </a:lnTo>
                <a:lnTo>
                  <a:pt x="825754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057810"/>
            <a:ext cx="3630745" cy="333276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0" y="124460"/>
                </a:moveTo>
                <a:lnTo>
                  <a:pt x="9781" y="76027"/>
                </a:lnTo>
                <a:lnTo>
                  <a:pt x="36455" y="36464"/>
                </a:lnTo>
                <a:lnTo>
                  <a:pt x="76016" y="9784"/>
                </a:lnTo>
                <a:lnTo>
                  <a:pt x="124460" y="0"/>
                </a:lnTo>
                <a:lnTo>
                  <a:pt x="8257540" y="0"/>
                </a:lnTo>
                <a:lnTo>
                  <a:pt x="8305972" y="9784"/>
                </a:lnTo>
                <a:lnTo>
                  <a:pt x="8345535" y="36464"/>
                </a:lnTo>
                <a:lnTo>
                  <a:pt x="8372215" y="76027"/>
                </a:lnTo>
                <a:lnTo>
                  <a:pt x="8382000" y="124460"/>
                </a:lnTo>
                <a:lnTo>
                  <a:pt x="8382000" y="622300"/>
                </a:lnTo>
                <a:lnTo>
                  <a:pt x="8372215" y="670732"/>
                </a:lnTo>
                <a:lnTo>
                  <a:pt x="8345535" y="710295"/>
                </a:lnTo>
                <a:lnTo>
                  <a:pt x="8305972" y="736975"/>
                </a:lnTo>
                <a:lnTo>
                  <a:pt x="8257540" y="746760"/>
                </a:lnTo>
                <a:lnTo>
                  <a:pt x="124460" y="746760"/>
                </a:lnTo>
                <a:lnTo>
                  <a:pt x="76016" y="736975"/>
                </a:lnTo>
                <a:lnTo>
                  <a:pt x="36455" y="710295"/>
                </a:lnTo>
                <a:lnTo>
                  <a:pt x="9781" y="670732"/>
                </a:lnTo>
                <a:lnTo>
                  <a:pt x="0" y="622300"/>
                </a:lnTo>
                <a:lnTo>
                  <a:pt x="0" y="1244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495151"/>
            <a:ext cx="3630745" cy="327892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8259572" y="0"/>
                </a:moveTo>
                <a:lnTo>
                  <a:pt x="122428" y="0"/>
                </a:lnTo>
                <a:lnTo>
                  <a:pt x="74773" y="9621"/>
                </a:lnTo>
                <a:lnTo>
                  <a:pt x="35858" y="35858"/>
                </a:lnTo>
                <a:lnTo>
                  <a:pt x="9621" y="74773"/>
                </a:lnTo>
                <a:lnTo>
                  <a:pt x="0" y="122427"/>
                </a:lnTo>
                <a:lnTo>
                  <a:pt x="0" y="612139"/>
                </a:lnTo>
                <a:lnTo>
                  <a:pt x="9621" y="659794"/>
                </a:lnTo>
                <a:lnTo>
                  <a:pt x="35858" y="698709"/>
                </a:lnTo>
                <a:lnTo>
                  <a:pt x="74773" y="724946"/>
                </a:lnTo>
                <a:lnTo>
                  <a:pt x="122428" y="734567"/>
                </a:lnTo>
                <a:lnTo>
                  <a:pt x="8259572" y="734567"/>
                </a:lnTo>
                <a:lnTo>
                  <a:pt x="8307204" y="724946"/>
                </a:lnTo>
                <a:lnTo>
                  <a:pt x="8346122" y="698709"/>
                </a:lnTo>
                <a:lnTo>
                  <a:pt x="8372371" y="659794"/>
                </a:lnTo>
                <a:lnTo>
                  <a:pt x="8382000" y="612139"/>
                </a:lnTo>
                <a:lnTo>
                  <a:pt x="8382000" y="122427"/>
                </a:lnTo>
                <a:lnTo>
                  <a:pt x="8372371" y="74773"/>
                </a:lnTo>
                <a:lnTo>
                  <a:pt x="8346122" y="35858"/>
                </a:lnTo>
                <a:lnTo>
                  <a:pt x="8307204" y="9621"/>
                </a:lnTo>
                <a:lnTo>
                  <a:pt x="825957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495151"/>
            <a:ext cx="3630745" cy="327892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0" y="122427"/>
                </a:moveTo>
                <a:lnTo>
                  <a:pt x="9621" y="74773"/>
                </a:lnTo>
                <a:lnTo>
                  <a:pt x="35858" y="35858"/>
                </a:lnTo>
                <a:lnTo>
                  <a:pt x="74773" y="9621"/>
                </a:lnTo>
                <a:lnTo>
                  <a:pt x="122428" y="0"/>
                </a:lnTo>
                <a:lnTo>
                  <a:pt x="8259572" y="0"/>
                </a:lnTo>
                <a:lnTo>
                  <a:pt x="8307204" y="9621"/>
                </a:lnTo>
                <a:lnTo>
                  <a:pt x="8346122" y="35858"/>
                </a:lnTo>
                <a:lnTo>
                  <a:pt x="8372371" y="74773"/>
                </a:lnTo>
                <a:lnTo>
                  <a:pt x="8382000" y="122427"/>
                </a:lnTo>
                <a:lnTo>
                  <a:pt x="8382000" y="612139"/>
                </a:lnTo>
                <a:lnTo>
                  <a:pt x="8372371" y="659794"/>
                </a:lnTo>
                <a:lnTo>
                  <a:pt x="8346122" y="698709"/>
                </a:lnTo>
                <a:lnTo>
                  <a:pt x="8307204" y="724946"/>
                </a:lnTo>
                <a:lnTo>
                  <a:pt x="8259572" y="734567"/>
                </a:lnTo>
                <a:lnTo>
                  <a:pt x="122428" y="734567"/>
                </a:lnTo>
                <a:lnTo>
                  <a:pt x="74773" y="724946"/>
                </a:lnTo>
                <a:lnTo>
                  <a:pt x="35858" y="698709"/>
                </a:lnTo>
                <a:lnTo>
                  <a:pt x="9621" y="659794"/>
                </a:lnTo>
                <a:lnTo>
                  <a:pt x="0" y="612139"/>
                </a:lnTo>
                <a:lnTo>
                  <a:pt x="0" y="1224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1607" y="399138"/>
            <a:ext cx="3657599" cy="2362325"/>
          </a:xfrm>
          <a:prstGeom prst="rect">
            <a:avLst/>
          </a:prstGeom>
        </p:spPr>
        <p:txBody>
          <a:bodyPr vert="horz" wrap="square" lIns="0" tIns="21729" rIns="0" bIns="0" rtlCol="0">
            <a:spAutoFit/>
          </a:bodyPr>
          <a:lstStyle/>
          <a:p>
            <a:pPr marL="7522" marR="2229">
              <a:lnSpc>
                <a:spcPct val="86500"/>
              </a:lnSpc>
              <a:spcBef>
                <a:spcPts val="171"/>
              </a:spcBef>
            </a:pP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biện </a:t>
            </a:r>
            <a:r>
              <a:rPr spc="-2" dirty="0">
                <a:latin typeface="Arial"/>
                <a:cs typeface="Arial"/>
              </a:rPr>
              <a:t>pháp tương </a:t>
            </a:r>
            <a:r>
              <a:rPr dirty="0">
                <a:latin typeface="Arial"/>
                <a:cs typeface="Arial"/>
              </a:rPr>
              <a:t>thích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được thực hiện để cung </a:t>
            </a:r>
            <a:r>
              <a:rPr dirty="0">
                <a:latin typeface="Arial"/>
                <a:cs typeface="Arial"/>
              </a:rPr>
              <a:t>cấp khả  </a:t>
            </a:r>
            <a:r>
              <a:rPr spc="-2" dirty="0">
                <a:latin typeface="Arial"/>
                <a:cs typeface="Arial"/>
              </a:rPr>
              <a:t>năng dự đoán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nhất </a:t>
            </a:r>
            <a:r>
              <a:rPr spc="-2" dirty="0">
                <a:latin typeface="Arial"/>
                <a:cs typeface="Arial"/>
              </a:rPr>
              <a:t>quán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nhắm mục </a:t>
            </a:r>
            <a:r>
              <a:rPr dirty="0">
                <a:latin typeface="Arial"/>
                <a:cs typeface="Arial"/>
              </a:rPr>
              <a:t>tiêu </a:t>
            </a:r>
            <a:r>
              <a:rPr spc="-2" dirty="0">
                <a:latin typeface="Arial"/>
                <a:cs typeface="Arial"/>
              </a:rPr>
              <a:t>phù hợp </a:t>
            </a:r>
            <a:r>
              <a:rPr dirty="0">
                <a:latin typeface="Arial"/>
                <a:cs typeface="Arial"/>
              </a:rPr>
              <a:t>với 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</a:t>
            </a:r>
            <a:r>
              <a:rPr spc="1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cuối.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6964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Khả năng tương </a:t>
            </a:r>
            <a:r>
              <a:rPr dirty="0">
                <a:latin typeface="Arial"/>
                <a:cs typeface="Arial"/>
              </a:rPr>
              <a:t>thích </a:t>
            </a:r>
            <a:r>
              <a:rPr spc="-2" dirty="0">
                <a:latin typeface="Arial"/>
                <a:cs typeface="Arial"/>
              </a:rPr>
              <a:t>qua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có </a:t>
            </a:r>
            <a:r>
              <a:rPr spc="-4" dirty="0">
                <a:latin typeface="Arial"/>
                <a:cs typeface="Arial"/>
              </a:rPr>
              <a:t>nghĩa </a:t>
            </a:r>
            <a:r>
              <a:rPr spc="-2" dirty="0">
                <a:latin typeface="Arial"/>
                <a:cs typeface="Arial"/>
              </a:rPr>
              <a:t>là một </a:t>
            </a:r>
            <a:r>
              <a:rPr spc="-4" dirty="0">
                <a:latin typeface="Arial"/>
                <a:cs typeface="Arial"/>
              </a:rPr>
              <a:t>Website </a:t>
            </a:r>
            <a:r>
              <a:rPr dirty="0">
                <a:latin typeface="Arial"/>
                <a:cs typeface="Arial"/>
              </a:rPr>
              <a:t>có thể</a:t>
            </a:r>
            <a:r>
              <a:rPr spc="5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hiển</a:t>
            </a:r>
            <a:endParaRPr dirty="0">
              <a:latin typeface="Arial"/>
              <a:cs typeface="Arial"/>
            </a:endParaRPr>
          </a:p>
          <a:p>
            <a:pPr marL="6964">
              <a:lnSpc>
                <a:spcPts val="818"/>
              </a:lnSpc>
            </a:pPr>
            <a:r>
              <a:rPr dirty="0">
                <a:latin typeface="Arial"/>
                <a:cs typeface="Arial"/>
              </a:rPr>
              <a:t>thị tốt trên các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2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bố trí, màu </a:t>
            </a:r>
            <a:r>
              <a:rPr dirty="0">
                <a:latin typeface="Arial"/>
                <a:cs typeface="Arial"/>
              </a:rPr>
              <a:t>sắc, </a:t>
            </a:r>
            <a:r>
              <a:rPr spc="-2" dirty="0">
                <a:latin typeface="Arial"/>
                <a:cs typeface="Arial"/>
              </a:rPr>
              <a:t>chức </a:t>
            </a:r>
            <a:r>
              <a:rPr spc="-4" dirty="0">
                <a:latin typeface="Arial"/>
                <a:cs typeface="Arial"/>
              </a:rPr>
              <a:t>năng, </a:t>
            </a:r>
            <a:r>
              <a:rPr spc="-2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tác, </a:t>
            </a:r>
            <a:r>
              <a:rPr dirty="0" err="1">
                <a:latin typeface="Arial"/>
                <a:cs typeface="Arial"/>
              </a:rPr>
              <a:t>và</a:t>
            </a:r>
            <a:r>
              <a:rPr spc="26" dirty="0">
                <a:latin typeface="Arial"/>
                <a:cs typeface="Arial"/>
              </a:rPr>
              <a:t> </a:t>
            </a:r>
            <a:endParaRPr lang="vi-VN" spc="26" dirty="0" smtClean="0">
              <a:latin typeface="Arial"/>
              <a:cs typeface="Arial"/>
            </a:endParaRPr>
          </a:p>
          <a:p>
            <a:pPr marL="6964">
              <a:lnSpc>
                <a:spcPts val="818"/>
              </a:lnSpc>
            </a:pPr>
            <a:r>
              <a:rPr dirty="0" err="1" smtClean="0">
                <a:latin typeface="Arial"/>
                <a:cs typeface="Arial"/>
              </a:rPr>
              <a:t>tỷ</a:t>
            </a:r>
            <a:r>
              <a:rPr lang="vi-VN" dirty="0" smtClean="0">
                <a:latin typeface="Arial"/>
                <a:cs typeface="Arial"/>
              </a:rPr>
              <a:t> </a:t>
            </a:r>
            <a:r>
              <a:rPr spc="-4" dirty="0" err="1" smtClean="0">
                <a:latin typeface="Arial"/>
                <a:cs typeface="Arial"/>
              </a:rPr>
              <a:t>lệ</a:t>
            </a:r>
            <a:r>
              <a:rPr spc="-4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850" marR="59336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Khả năng tương </a:t>
            </a:r>
            <a:r>
              <a:rPr dirty="0">
                <a:latin typeface="Arial"/>
                <a:cs typeface="Arial"/>
              </a:rPr>
              <a:t>thích </a:t>
            </a:r>
            <a:r>
              <a:rPr spc="-2" dirty="0">
                <a:latin typeface="Arial"/>
                <a:cs typeface="Arial"/>
              </a:rPr>
              <a:t>qua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2" dirty="0">
                <a:latin typeface="Arial"/>
                <a:cs typeface="Arial"/>
              </a:rPr>
              <a:t>là trên </a:t>
            </a:r>
            <a:r>
              <a:rPr dirty="0">
                <a:latin typeface="Arial"/>
                <a:cs typeface="Arial"/>
              </a:rPr>
              <a:t>tất cả </a:t>
            </a:r>
            <a:r>
              <a:rPr spc="-2" dirty="0">
                <a:latin typeface="Arial"/>
                <a:cs typeface="Arial"/>
              </a:rPr>
              <a:t>các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 err="1">
                <a:latin typeface="Arial"/>
                <a:cs typeface="Arial"/>
              </a:rPr>
              <a:t>hiện</a:t>
            </a:r>
            <a:r>
              <a:rPr spc="-2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tại</a:t>
            </a:r>
            <a:r>
              <a:rPr dirty="0" smtClean="0">
                <a:latin typeface="Arial"/>
                <a:cs typeface="Arial"/>
              </a:rPr>
              <a:t>,</a:t>
            </a:r>
            <a:r>
              <a:rPr lang="vi-VN" dirty="0" smtClean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bất</a:t>
            </a:r>
            <a:r>
              <a:rPr spc="-2" dirty="0" smtClean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kể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2" dirty="0">
                <a:latin typeface="Arial"/>
                <a:cs typeface="Arial"/>
              </a:rPr>
              <a:t>không phổ biến hoặc phổ biến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phiên </a:t>
            </a:r>
            <a:r>
              <a:rPr spc="-2" dirty="0" err="1">
                <a:latin typeface="Arial"/>
                <a:cs typeface="Arial"/>
              </a:rPr>
              <a:t>bản</a:t>
            </a:r>
            <a:r>
              <a:rPr spc="-2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khác</a:t>
            </a:r>
            <a:r>
              <a:rPr lang="vi-VN" spc="68" dirty="0">
                <a:latin typeface="Arial"/>
                <a:cs typeface="Arial"/>
              </a:rPr>
              <a:t> </a:t>
            </a:r>
            <a:r>
              <a:rPr spc="-4" dirty="0" err="1" smtClean="0">
                <a:latin typeface="Arial"/>
                <a:cs typeface="Arial"/>
              </a:rPr>
              <a:t>nhau</a:t>
            </a:r>
            <a:r>
              <a:rPr spc="-4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32036">
              <a:lnSpc>
                <a:spcPct val="86500"/>
              </a:lnSpc>
            </a:pPr>
            <a:r>
              <a:rPr spc="-2" dirty="0">
                <a:latin typeface="Arial"/>
                <a:cs typeface="Arial"/>
              </a:rPr>
              <a:t>Khả năng tương </a:t>
            </a:r>
            <a:r>
              <a:rPr dirty="0">
                <a:latin typeface="Arial"/>
                <a:cs typeface="Arial"/>
              </a:rPr>
              <a:t>thích </a:t>
            </a:r>
            <a:r>
              <a:rPr spc="-2" dirty="0">
                <a:latin typeface="Arial"/>
                <a:cs typeface="Arial"/>
              </a:rPr>
              <a:t>đa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2" dirty="0">
                <a:latin typeface="Arial"/>
                <a:cs typeface="Arial"/>
              </a:rPr>
              <a:t>là không đổi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nó được sinh ra chức </a:t>
            </a:r>
            <a:r>
              <a:rPr spc="-4" dirty="0">
                <a:latin typeface="Arial"/>
                <a:cs typeface="Arial"/>
              </a:rPr>
              <a:t>năng 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2" dirty="0">
                <a:latin typeface="Arial"/>
                <a:cs typeface="Arial"/>
              </a:rPr>
              <a:t>phổ biến nhất trong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trường mục </a:t>
            </a:r>
            <a:r>
              <a:rPr dirty="0">
                <a:latin typeface="Arial"/>
                <a:cs typeface="Arial"/>
              </a:rPr>
              <a:t>tiêu của  </a:t>
            </a:r>
            <a:r>
              <a:rPr spc="-2" dirty="0">
                <a:latin typeface="Arial"/>
                <a:cs typeface="Arial"/>
              </a:rPr>
              <a:t>khách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hàng.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dirty="0">
              <a:latin typeface="Times New Roman"/>
              <a:cs typeface="Times New Roman"/>
            </a:endParaRPr>
          </a:p>
          <a:p>
            <a:pPr marL="6964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HTML5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tiêu chuẩn khác nhau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hỗ trợ bởi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trình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</a:t>
            </a:r>
            <a:endParaRPr dirty="0">
              <a:latin typeface="Arial"/>
              <a:cs typeface="Arial"/>
            </a:endParaRPr>
          </a:p>
          <a:p>
            <a:pPr marL="6964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khác </a:t>
            </a:r>
            <a:r>
              <a:rPr spc="-4" dirty="0">
                <a:latin typeface="Arial"/>
                <a:cs typeface="Arial"/>
              </a:rPr>
              <a:t>nhau. Những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này </a:t>
            </a:r>
            <a:r>
              <a:rPr spc="-2" dirty="0">
                <a:latin typeface="Arial"/>
                <a:cs typeface="Arial"/>
              </a:rPr>
              <a:t>cung cấp </a:t>
            </a:r>
            <a:r>
              <a:rPr spc="-4" dirty="0">
                <a:latin typeface="Arial"/>
                <a:cs typeface="Arial"/>
              </a:rPr>
              <a:t>phiên bản </a:t>
            </a:r>
            <a:r>
              <a:rPr spc="-2" dirty="0">
                <a:latin typeface="Arial"/>
                <a:cs typeface="Arial"/>
              </a:rPr>
              <a:t>hỗ </a:t>
            </a:r>
            <a:r>
              <a:rPr dirty="0">
                <a:latin typeface="Arial"/>
                <a:cs typeface="Arial"/>
              </a:rPr>
              <a:t>trợ </a:t>
            </a:r>
            <a:r>
              <a:rPr spc="-2" dirty="0">
                <a:latin typeface="Arial"/>
                <a:cs typeface="Arial"/>
              </a:rPr>
              <a:t>khác</a:t>
            </a:r>
            <a:r>
              <a:rPr spc="8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nhau.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686" marR="230103">
              <a:lnSpc>
                <a:spcPts val="820"/>
              </a:lnSpc>
              <a:spcBef>
                <a:spcPts val="722"/>
              </a:spcBef>
            </a:pPr>
            <a:r>
              <a:rPr spc="-2" dirty="0">
                <a:latin typeface="Arial"/>
                <a:cs typeface="Arial"/>
              </a:rPr>
              <a:t>Rendering engines là một bộ công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trong hầu hết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trình 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hỗ </a:t>
            </a:r>
            <a:r>
              <a:rPr dirty="0">
                <a:latin typeface="Arial"/>
                <a:cs typeface="Arial"/>
              </a:rPr>
              <a:t>trợ tính </a:t>
            </a:r>
            <a:r>
              <a:rPr spc="-2" dirty="0">
                <a:latin typeface="Arial"/>
                <a:cs typeface="Arial"/>
              </a:rPr>
              <a:t>năng HTML khác</a:t>
            </a:r>
            <a:r>
              <a:rPr spc="-1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nhau.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1032"/>
            <a:ext cx="379467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lang="vi-VN" spc="-44" dirty="0"/>
              <a:t>TỐI </a:t>
            </a:r>
            <a:r>
              <a:rPr lang="vi-VN" dirty="0" smtClean="0"/>
              <a:t>ƯU </a:t>
            </a:r>
            <a:r>
              <a:rPr lang="vi-VN" spc="-2" dirty="0"/>
              <a:t>KHẢ NĂNG TƯƠNG THÍCH </a:t>
            </a:r>
            <a:r>
              <a:rPr lang="vi-VN" spc="-4" dirty="0"/>
              <a:t>VỚI </a:t>
            </a:r>
            <a:r>
              <a:rPr lang="vi-VN" spc="-7" dirty="0"/>
              <a:t>BROWSER</a:t>
            </a:r>
            <a:r>
              <a:rPr lang="vi-VN" spc="44" dirty="0"/>
              <a:t> </a:t>
            </a:r>
            <a:r>
              <a:rPr lang="vi-VN" spc="2" dirty="0"/>
              <a:t>2-3</a:t>
            </a:r>
            <a:endParaRPr lang="vi-VN" dirty="0"/>
          </a:p>
        </p:txBody>
      </p:sp>
      <p:sp>
        <p:nvSpPr>
          <p:cNvPr id="22" name="object 2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7391" y="679816"/>
            <a:ext cx="3300678" cy="421696"/>
          </a:xfrm>
          <a:custGeom>
            <a:avLst/>
            <a:gdLst/>
            <a:ahLst/>
            <a:cxnLst/>
            <a:rect l="l" t="t" r="r" b="b"/>
            <a:pathLst>
              <a:path w="7620000" h="944880">
                <a:moveTo>
                  <a:pt x="0" y="944880"/>
                </a:moveTo>
                <a:lnTo>
                  <a:pt x="7620000" y="944880"/>
                </a:lnTo>
                <a:lnTo>
                  <a:pt x="76200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391" y="679816"/>
            <a:ext cx="3300678" cy="421696"/>
          </a:xfrm>
          <a:custGeom>
            <a:avLst/>
            <a:gdLst/>
            <a:ahLst/>
            <a:cxnLst/>
            <a:rect l="l" t="t" r="r" b="b"/>
            <a:pathLst>
              <a:path w="7620000" h="944880">
                <a:moveTo>
                  <a:pt x="0" y="944880"/>
                </a:moveTo>
                <a:lnTo>
                  <a:pt x="7620000" y="944880"/>
                </a:lnTo>
                <a:lnTo>
                  <a:pt x="76200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411" y="630164"/>
            <a:ext cx="2351458" cy="138298"/>
          </a:xfrm>
          <a:custGeom>
            <a:avLst/>
            <a:gdLst/>
            <a:ahLst/>
            <a:cxnLst/>
            <a:rect l="l" t="t" r="r" b="b"/>
            <a:pathLst>
              <a:path w="5428615" h="309880">
                <a:moveTo>
                  <a:pt x="5376926" y="0"/>
                </a:moveTo>
                <a:lnTo>
                  <a:pt x="51562" y="0"/>
                </a:lnTo>
                <a:lnTo>
                  <a:pt x="31493" y="4056"/>
                </a:lnTo>
                <a:lnTo>
                  <a:pt x="15103" y="15112"/>
                </a:lnTo>
                <a:lnTo>
                  <a:pt x="4052" y="31503"/>
                </a:lnTo>
                <a:lnTo>
                  <a:pt x="0" y="51562"/>
                </a:lnTo>
                <a:lnTo>
                  <a:pt x="0" y="257810"/>
                </a:lnTo>
                <a:lnTo>
                  <a:pt x="4052" y="277868"/>
                </a:lnTo>
                <a:lnTo>
                  <a:pt x="15103" y="294259"/>
                </a:lnTo>
                <a:lnTo>
                  <a:pt x="31493" y="305315"/>
                </a:lnTo>
                <a:lnTo>
                  <a:pt x="51562" y="309372"/>
                </a:lnTo>
                <a:lnTo>
                  <a:pt x="5376926" y="309372"/>
                </a:lnTo>
                <a:lnTo>
                  <a:pt x="5396984" y="305315"/>
                </a:lnTo>
                <a:lnTo>
                  <a:pt x="5413375" y="294259"/>
                </a:lnTo>
                <a:lnTo>
                  <a:pt x="5424431" y="277868"/>
                </a:lnTo>
                <a:lnTo>
                  <a:pt x="5428488" y="257810"/>
                </a:lnTo>
                <a:lnTo>
                  <a:pt x="5428488" y="51562"/>
                </a:lnTo>
                <a:lnTo>
                  <a:pt x="5424431" y="31503"/>
                </a:lnTo>
                <a:lnTo>
                  <a:pt x="5413375" y="15112"/>
                </a:lnTo>
                <a:lnTo>
                  <a:pt x="5396984" y="4056"/>
                </a:lnTo>
                <a:lnTo>
                  <a:pt x="537692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6411" y="630164"/>
            <a:ext cx="2351458" cy="138298"/>
          </a:xfrm>
          <a:custGeom>
            <a:avLst/>
            <a:gdLst/>
            <a:ahLst/>
            <a:cxnLst/>
            <a:rect l="l" t="t" r="r" b="b"/>
            <a:pathLst>
              <a:path w="5428615" h="309880">
                <a:moveTo>
                  <a:pt x="0" y="51562"/>
                </a:moveTo>
                <a:lnTo>
                  <a:pt x="4052" y="31503"/>
                </a:lnTo>
                <a:lnTo>
                  <a:pt x="15103" y="15112"/>
                </a:lnTo>
                <a:lnTo>
                  <a:pt x="31493" y="4056"/>
                </a:lnTo>
                <a:lnTo>
                  <a:pt x="51562" y="0"/>
                </a:lnTo>
                <a:lnTo>
                  <a:pt x="5376926" y="0"/>
                </a:lnTo>
                <a:lnTo>
                  <a:pt x="5396984" y="4056"/>
                </a:lnTo>
                <a:lnTo>
                  <a:pt x="5413375" y="15112"/>
                </a:lnTo>
                <a:lnTo>
                  <a:pt x="5424431" y="31503"/>
                </a:lnTo>
                <a:lnTo>
                  <a:pt x="5428488" y="51562"/>
                </a:lnTo>
                <a:lnTo>
                  <a:pt x="5428488" y="257810"/>
                </a:lnTo>
                <a:lnTo>
                  <a:pt x="5424431" y="277868"/>
                </a:lnTo>
                <a:lnTo>
                  <a:pt x="5413375" y="294259"/>
                </a:lnTo>
                <a:lnTo>
                  <a:pt x="5396984" y="305315"/>
                </a:lnTo>
                <a:lnTo>
                  <a:pt x="5376926" y="309372"/>
                </a:lnTo>
                <a:lnTo>
                  <a:pt x="51562" y="309372"/>
                </a:lnTo>
                <a:lnTo>
                  <a:pt x="31493" y="305315"/>
                </a:lnTo>
                <a:lnTo>
                  <a:pt x="15103" y="294259"/>
                </a:lnTo>
                <a:lnTo>
                  <a:pt x="4052" y="277868"/>
                </a:lnTo>
                <a:lnTo>
                  <a:pt x="0" y="257810"/>
                </a:lnTo>
                <a:lnTo>
                  <a:pt x="0" y="515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391" y="1194693"/>
            <a:ext cx="3300678" cy="421696"/>
          </a:xfrm>
          <a:custGeom>
            <a:avLst/>
            <a:gdLst/>
            <a:ahLst/>
            <a:cxnLst/>
            <a:rect l="l" t="t" r="r" b="b"/>
            <a:pathLst>
              <a:path w="7620000" h="944879">
                <a:moveTo>
                  <a:pt x="0" y="944880"/>
                </a:moveTo>
                <a:lnTo>
                  <a:pt x="7620000" y="944880"/>
                </a:lnTo>
                <a:lnTo>
                  <a:pt x="76200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391" y="1194693"/>
            <a:ext cx="3300678" cy="421696"/>
          </a:xfrm>
          <a:custGeom>
            <a:avLst/>
            <a:gdLst/>
            <a:ahLst/>
            <a:cxnLst/>
            <a:rect l="l" t="t" r="r" b="b"/>
            <a:pathLst>
              <a:path w="7620000" h="944879">
                <a:moveTo>
                  <a:pt x="0" y="944880"/>
                </a:moveTo>
                <a:lnTo>
                  <a:pt x="7620000" y="944880"/>
                </a:lnTo>
                <a:lnTo>
                  <a:pt x="76200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6411" y="1139601"/>
            <a:ext cx="2310474" cy="134047"/>
          </a:xfrm>
          <a:custGeom>
            <a:avLst/>
            <a:gdLst/>
            <a:ahLst/>
            <a:cxnLst/>
            <a:rect l="l" t="t" r="r" b="b"/>
            <a:pathLst>
              <a:path w="5334000" h="300355">
                <a:moveTo>
                  <a:pt x="5283962" y="0"/>
                </a:moveTo>
                <a:lnTo>
                  <a:pt x="50037" y="0"/>
                </a:lnTo>
                <a:lnTo>
                  <a:pt x="30560" y="3925"/>
                </a:lnTo>
                <a:lnTo>
                  <a:pt x="14655" y="14636"/>
                </a:lnTo>
                <a:lnTo>
                  <a:pt x="3932" y="30539"/>
                </a:lnTo>
                <a:lnTo>
                  <a:pt x="0" y="50037"/>
                </a:lnTo>
                <a:lnTo>
                  <a:pt x="0" y="250189"/>
                </a:lnTo>
                <a:lnTo>
                  <a:pt x="3932" y="269688"/>
                </a:lnTo>
                <a:lnTo>
                  <a:pt x="14655" y="285591"/>
                </a:lnTo>
                <a:lnTo>
                  <a:pt x="30560" y="296302"/>
                </a:lnTo>
                <a:lnTo>
                  <a:pt x="50037" y="300227"/>
                </a:lnTo>
                <a:lnTo>
                  <a:pt x="5283962" y="300227"/>
                </a:lnTo>
                <a:lnTo>
                  <a:pt x="5303460" y="296302"/>
                </a:lnTo>
                <a:lnTo>
                  <a:pt x="5319363" y="285591"/>
                </a:lnTo>
                <a:lnTo>
                  <a:pt x="5330074" y="269688"/>
                </a:lnTo>
                <a:lnTo>
                  <a:pt x="5334000" y="250189"/>
                </a:lnTo>
                <a:lnTo>
                  <a:pt x="5334000" y="50037"/>
                </a:lnTo>
                <a:lnTo>
                  <a:pt x="5330074" y="30539"/>
                </a:lnTo>
                <a:lnTo>
                  <a:pt x="5319363" y="14636"/>
                </a:lnTo>
                <a:lnTo>
                  <a:pt x="5303460" y="3925"/>
                </a:lnTo>
                <a:lnTo>
                  <a:pt x="528396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411" y="1139601"/>
            <a:ext cx="2310474" cy="134047"/>
          </a:xfrm>
          <a:custGeom>
            <a:avLst/>
            <a:gdLst/>
            <a:ahLst/>
            <a:cxnLst/>
            <a:rect l="l" t="t" r="r" b="b"/>
            <a:pathLst>
              <a:path w="5334000" h="300355">
                <a:moveTo>
                  <a:pt x="0" y="50037"/>
                </a:moveTo>
                <a:lnTo>
                  <a:pt x="3932" y="30539"/>
                </a:lnTo>
                <a:lnTo>
                  <a:pt x="14655" y="14636"/>
                </a:lnTo>
                <a:lnTo>
                  <a:pt x="30560" y="3925"/>
                </a:lnTo>
                <a:lnTo>
                  <a:pt x="50037" y="0"/>
                </a:lnTo>
                <a:lnTo>
                  <a:pt x="5283962" y="0"/>
                </a:lnTo>
                <a:lnTo>
                  <a:pt x="5303460" y="3925"/>
                </a:lnTo>
                <a:lnTo>
                  <a:pt x="5319363" y="14636"/>
                </a:lnTo>
                <a:lnTo>
                  <a:pt x="5330074" y="30539"/>
                </a:lnTo>
                <a:lnTo>
                  <a:pt x="5334000" y="50037"/>
                </a:lnTo>
                <a:lnTo>
                  <a:pt x="5334000" y="250189"/>
                </a:lnTo>
                <a:lnTo>
                  <a:pt x="5330074" y="269688"/>
                </a:lnTo>
                <a:lnTo>
                  <a:pt x="5319363" y="285591"/>
                </a:lnTo>
                <a:lnTo>
                  <a:pt x="5303460" y="296302"/>
                </a:lnTo>
                <a:lnTo>
                  <a:pt x="5283962" y="300227"/>
                </a:lnTo>
                <a:lnTo>
                  <a:pt x="50037" y="300227"/>
                </a:lnTo>
                <a:lnTo>
                  <a:pt x="30560" y="296302"/>
                </a:lnTo>
                <a:lnTo>
                  <a:pt x="14655" y="285591"/>
                </a:lnTo>
                <a:lnTo>
                  <a:pt x="3932" y="269688"/>
                </a:lnTo>
                <a:lnTo>
                  <a:pt x="0" y="250189"/>
                </a:lnTo>
                <a:lnTo>
                  <a:pt x="0" y="5003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391" y="1692567"/>
            <a:ext cx="3300678" cy="421696"/>
          </a:xfrm>
          <a:custGeom>
            <a:avLst/>
            <a:gdLst/>
            <a:ahLst/>
            <a:cxnLst/>
            <a:rect l="l" t="t" r="r" b="b"/>
            <a:pathLst>
              <a:path w="7620000" h="944879">
                <a:moveTo>
                  <a:pt x="0" y="944880"/>
                </a:moveTo>
                <a:lnTo>
                  <a:pt x="7620000" y="944880"/>
                </a:lnTo>
                <a:lnTo>
                  <a:pt x="76200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391" y="1692567"/>
            <a:ext cx="3300678" cy="421696"/>
          </a:xfrm>
          <a:custGeom>
            <a:avLst/>
            <a:gdLst/>
            <a:ahLst/>
            <a:cxnLst/>
            <a:rect l="l" t="t" r="r" b="b"/>
            <a:pathLst>
              <a:path w="7620000" h="944879">
                <a:moveTo>
                  <a:pt x="0" y="944880"/>
                </a:moveTo>
                <a:lnTo>
                  <a:pt x="7620000" y="944880"/>
                </a:lnTo>
                <a:lnTo>
                  <a:pt x="76200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6411" y="1644956"/>
            <a:ext cx="2310474" cy="126679"/>
          </a:xfrm>
          <a:custGeom>
            <a:avLst/>
            <a:gdLst/>
            <a:ahLst/>
            <a:cxnLst/>
            <a:rect l="l" t="t" r="r" b="b"/>
            <a:pathLst>
              <a:path w="5334000" h="283845">
                <a:moveTo>
                  <a:pt x="5286756" y="0"/>
                </a:moveTo>
                <a:lnTo>
                  <a:pt x="47243" y="0"/>
                </a:lnTo>
                <a:lnTo>
                  <a:pt x="28857" y="3720"/>
                </a:lnTo>
                <a:lnTo>
                  <a:pt x="13839" y="13858"/>
                </a:lnTo>
                <a:lnTo>
                  <a:pt x="3713" y="28878"/>
                </a:lnTo>
                <a:lnTo>
                  <a:pt x="0" y="47243"/>
                </a:lnTo>
                <a:lnTo>
                  <a:pt x="0" y="236219"/>
                </a:lnTo>
                <a:lnTo>
                  <a:pt x="3713" y="254585"/>
                </a:lnTo>
                <a:lnTo>
                  <a:pt x="13839" y="269605"/>
                </a:lnTo>
                <a:lnTo>
                  <a:pt x="28857" y="279743"/>
                </a:lnTo>
                <a:lnTo>
                  <a:pt x="47243" y="283463"/>
                </a:lnTo>
                <a:lnTo>
                  <a:pt x="5286756" y="283463"/>
                </a:lnTo>
                <a:lnTo>
                  <a:pt x="5305121" y="279743"/>
                </a:lnTo>
                <a:lnTo>
                  <a:pt x="5320141" y="269605"/>
                </a:lnTo>
                <a:lnTo>
                  <a:pt x="5330279" y="254585"/>
                </a:lnTo>
                <a:lnTo>
                  <a:pt x="5334000" y="236219"/>
                </a:lnTo>
                <a:lnTo>
                  <a:pt x="5334000" y="47243"/>
                </a:lnTo>
                <a:lnTo>
                  <a:pt x="5330279" y="28878"/>
                </a:lnTo>
                <a:lnTo>
                  <a:pt x="5320141" y="13858"/>
                </a:lnTo>
                <a:lnTo>
                  <a:pt x="5305121" y="3720"/>
                </a:lnTo>
                <a:lnTo>
                  <a:pt x="528675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411" y="1644956"/>
            <a:ext cx="2310474" cy="126679"/>
          </a:xfrm>
          <a:custGeom>
            <a:avLst/>
            <a:gdLst/>
            <a:ahLst/>
            <a:cxnLst/>
            <a:rect l="l" t="t" r="r" b="b"/>
            <a:pathLst>
              <a:path w="5334000" h="283845">
                <a:moveTo>
                  <a:pt x="0" y="47243"/>
                </a:moveTo>
                <a:lnTo>
                  <a:pt x="3713" y="28878"/>
                </a:lnTo>
                <a:lnTo>
                  <a:pt x="13839" y="13858"/>
                </a:lnTo>
                <a:lnTo>
                  <a:pt x="28857" y="3720"/>
                </a:lnTo>
                <a:lnTo>
                  <a:pt x="47243" y="0"/>
                </a:lnTo>
                <a:lnTo>
                  <a:pt x="5286756" y="0"/>
                </a:lnTo>
                <a:lnTo>
                  <a:pt x="5305121" y="3720"/>
                </a:lnTo>
                <a:lnTo>
                  <a:pt x="5320141" y="13858"/>
                </a:lnTo>
                <a:lnTo>
                  <a:pt x="5330279" y="28878"/>
                </a:lnTo>
                <a:lnTo>
                  <a:pt x="5334000" y="47243"/>
                </a:lnTo>
                <a:lnTo>
                  <a:pt x="5334000" y="236219"/>
                </a:lnTo>
                <a:lnTo>
                  <a:pt x="5330279" y="254585"/>
                </a:lnTo>
                <a:lnTo>
                  <a:pt x="5320141" y="269605"/>
                </a:lnTo>
                <a:lnTo>
                  <a:pt x="5305121" y="279743"/>
                </a:lnTo>
                <a:lnTo>
                  <a:pt x="5286756" y="283463"/>
                </a:lnTo>
                <a:lnTo>
                  <a:pt x="47243" y="283463"/>
                </a:lnTo>
                <a:lnTo>
                  <a:pt x="28857" y="279743"/>
                </a:lnTo>
                <a:lnTo>
                  <a:pt x="13839" y="269605"/>
                </a:lnTo>
                <a:lnTo>
                  <a:pt x="3713" y="254585"/>
                </a:lnTo>
                <a:lnTo>
                  <a:pt x="0" y="236219"/>
                </a:lnTo>
                <a:lnTo>
                  <a:pt x="0" y="472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7391" y="2185000"/>
            <a:ext cx="3300678" cy="421696"/>
          </a:xfrm>
          <a:custGeom>
            <a:avLst/>
            <a:gdLst/>
            <a:ahLst/>
            <a:cxnLst/>
            <a:rect l="l" t="t" r="r" b="b"/>
            <a:pathLst>
              <a:path w="7620000" h="944879">
                <a:moveTo>
                  <a:pt x="0" y="944880"/>
                </a:moveTo>
                <a:lnTo>
                  <a:pt x="7620000" y="944880"/>
                </a:lnTo>
                <a:lnTo>
                  <a:pt x="76200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7391" y="2185000"/>
            <a:ext cx="3300678" cy="421696"/>
          </a:xfrm>
          <a:custGeom>
            <a:avLst/>
            <a:gdLst/>
            <a:ahLst/>
            <a:cxnLst/>
            <a:rect l="l" t="t" r="r" b="b"/>
            <a:pathLst>
              <a:path w="7620000" h="944879">
                <a:moveTo>
                  <a:pt x="0" y="944880"/>
                </a:moveTo>
                <a:lnTo>
                  <a:pt x="7620000" y="944880"/>
                </a:lnTo>
                <a:lnTo>
                  <a:pt x="76200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1692" y="2143510"/>
            <a:ext cx="2334954" cy="138298"/>
          </a:xfrm>
          <a:custGeom>
            <a:avLst/>
            <a:gdLst/>
            <a:ahLst/>
            <a:cxnLst/>
            <a:rect l="l" t="t" r="r" b="b"/>
            <a:pathLst>
              <a:path w="5390515" h="309879">
                <a:moveTo>
                  <a:pt x="5338826" y="0"/>
                </a:moveTo>
                <a:lnTo>
                  <a:pt x="51562" y="0"/>
                </a:lnTo>
                <a:lnTo>
                  <a:pt x="31493" y="4056"/>
                </a:lnTo>
                <a:lnTo>
                  <a:pt x="15103" y="15112"/>
                </a:lnTo>
                <a:lnTo>
                  <a:pt x="4052" y="31503"/>
                </a:lnTo>
                <a:lnTo>
                  <a:pt x="0" y="51562"/>
                </a:lnTo>
                <a:lnTo>
                  <a:pt x="0" y="257809"/>
                </a:lnTo>
                <a:lnTo>
                  <a:pt x="4052" y="277868"/>
                </a:lnTo>
                <a:lnTo>
                  <a:pt x="15103" y="294258"/>
                </a:lnTo>
                <a:lnTo>
                  <a:pt x="31493" y="305315"/>
                </a:lnTo>
                <a:lnTo>
                  <a:pt x="51562" y="309371"/>
                </a:lnTo>
                <a:lnTo>
                  <a:pt x="5338826" y="309371"/>
                </a:lnTo>
                <a:lnTo>
                  <a:pt x="5358884" y="305315"/>
                </a:lnTo>
                <a:lnTo>
                  <a:pt x="5375275" y="294258"/>
                </a:lnTo>
                <a:lnTo>
                  <a:pt x="5386331" y="277868"/>
                </a:lnTo>
                <a:lnTo>
                  <a:pt x="5390388" y="257809"/>
                </a:lnTo>
                <a:lnTo>
                  <a:pt x="5390388" y="51562"/>
                </a:lnTo>
                <a:lnTo>
                  <a:pt x="5386331" y="31503"/>
                </a:lnTo>
                <a:lnTo>
                  <a:pt x="5375275" y="15112"/>
                </a:lnTo>
                <a:lnTo>
                  <a:pt x="5358884" y="4056"/>
                </a:lnTo>
                <a:lnTo>
                  <a:pt x="533882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1692" y="2143510"/>
            <a:ext cx="2334954" cy="138298"/>
          </a:xfrm>
          <a:custGeom>
            <a:avLst/>
            <a:gdLst/>
            <a:ahLst/>
            <a:cxnLst/>
            <a:rect l="l" t="t" r="r" b="b"/>
            <a:pathLst>
              <a:path w="5390515" h="309879">
                <a:moveTo>
                  <a:pt x="0" y="51562"/>
                </a:moveTo>
                <a:lnTo>
                  <a:pt x="4052" y="31503"/>
                </a:lnTo>
                <a:lnTo>
                  <a:pt x="15103" y="15112"/>
                </a:lnTo>
                <a:lnTo>
                  <a:pt x="31493" y="4056"/>
                </a:lnTo>
                <a:lnTo>
                  <a:pt x="51562" y="0"/>
                </a:lnTo>
                <a:lnTo>
                  <a:pt x="5338826" y="0"/>
                </a:lnTo>
                <a:lnTo>
                  <a:pt x="5358884" y="4056"/>
                </a:lnTo>
                <a:lnTo>
                  <a:pt x="5375275" y="15112"/>
                </a:lnTo>
                <a:lnTo>
                  <a:pt x="5386331" y="31503"/>
                </a:lnTo>
                <a:lnTo>
                  <a:pt x="5390388" y="51562"/>
                </a:lnTo>
                <a:lnTo>
                  <a:pt x="5390388" y="257809"/>
                </a:lnTo>
                <a:lnTo>
                  <a:pt x="5386331" y="277868"/>
                </a:lnTo>
                <a:lnTo>
                  <a:pt x="5375275" y="294258"/>
                </a:lnTo>
                <a:lnTo>
                  <a:pt x="5358884" y="305315"/>
                </a:lnTo>
                <a:lnTo>
                  <a:pt x="5338826" y="309371"/>
                </a:lnTo>
                <a:lnTo>
                  <a:pt x="51562" y="309371"/>
                </a:lnTo>
                <a:lnTo>
                  <a:pt x="31493" y="305315"/>
                </a:lnTo>
                <a:lnTo>
                  <a:pt x="15103" y="294258"/>
                </a:lnTo>
                <a:lnTo>
                  <a:pt x="4052" y="277868"/>
                </a:lnTo>
                <a:lnTo>
                  <a:pt x="0" y="257809"/>
                </a:lnTo>
                <a:lnTo>
                  <a:pt x="0" y="5156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12343" y="415834"/>
            <a:ext cx="3130968" cy="218131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trình rendering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trình duyệt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như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281082">
              <a:spcBef>
                <a:spcPts val="886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Gecko</a:t>
            </a:r>
            <a:endParaRPr dirty="0">
              <a:latin typeface="Arial"/>
              <a:cs typeface="Arial"/>
            </a:endParaRPr>
          </a:p>
          <a:p>
            <a:pPr marL="395297" lvl="1" indent="-50143">
              <a:lnSpc>
                <a:spcPts val="687"/>
              </a:lnSpc>
              <a:spcBef>
                <a:spcPts val="211"/>
              </a:spcBef>
              <a:buChar char="•"/>
              <a:tabLst>
                <a:tab pos="395576" algn="l"/>
              </a:tabLst>
            </a:pPr>
            <a:r>
              <a:rPr sz="600" spc="-2" dirty="0">
                <a:latin typeface="Arial"/>
                <a:cs typeface="Arial"/>
              </a:rPr>
              <a:t>Engine </a:t>
            </a:r>
            <a:r>
              <a:rPr sz="600" dirty="0">
                <a:latin typeface="Arial"/>
                <a:cs typeface="Arial"/>
              </a:rPr>
              <a:t>Gecko là </a:t>
            </a:r>
            <a:r>
              <a:rPr sz="600" spc="-2" dirty="0">
                <a:latin typeface="Arial"/>
                <a:cs typeface="Arial"/>
              </a:rPr>
              <a:t>engine chính </a:t>
            </a:r>
            <a:r>
              <a:rPr sz="600" dirty="0">
                <a:latin typeface="Arial"/>
                <a:cs typeface="Arial"/>
              </a:rPr>
              <a:t>của </a:t>
            </a:r>
            <a:r>
              <a:rPr sz="600" spc="-2" dirty="0">
                <a:latin typeface="Arial"/>
                <a:cs typeface="Arial"/>
              </a:rPr>
              <a:t>Mozilla Firefox, </a:t>
            </a:r>
            <a:r>
              <a:rPr sz="600" spc="-4" dirty="0">
                <a:latin typeface="Arial"/>
                <a:cs typeface="Arial"/>
              </a:rPr>
              <a:t>và </a:t>
            </a:r>
            <a:r>
              <a:rPr sz="600" spc="-2" dirty="0">
                <a:latin typeface="Arial"/>
                <a:cs typeface="Arial"/>
              </a:rPr>
              <a:t>một </a:t>
            </a:r>
            <a:r>
              <a:rPr sz="600" dirty="0">
                <a:latin typeface="Arial"/>
                <a:cs typeface="Arial"/>
              </a:rPr>
              <a:t>số </a:t>
            </a:r>
            <a:r>
              <a:rPr sz="600" spc="-2" dirty="0">
                <a:latin typeface="Arial"/>
                <a:cs typeface="Arial"/>
              </a:rPr>
              <a:t>trình </a:t>
            </a:r>
            <a:r>
              <a:rPr sz="600" spc="-4" dirty="0">
                <a:latin typeface="Arial"/>
                <a:cs typeface="Arial"/>
              </a:rPr>
              <a:t>duyệt </a:t>
            </a:r>
            <a:r>
              <a:rPr sz="600" dirty="0">
                <a:latin typeface="Arial"/>
                <a:cs typeface="Arial"/>
              </a:rPr>
              <a:t>có</a:t>
            </a:r>
            <a:r>
              <a:rPr sz="600" spc="-7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liên</a:t>
            </a:r>
            <a:endParaRPr sz="600" dirty="0">
              <a:latin typeface="Arial"/>
              <a:cs typeface="Arial"/>
            </a:endParaRPr>
          </a:p>
          <a:p>
            <a:pPr marL="395297">
              <a:lnSpc>
                <a:spcPts val="687"/>
              </a:lnSpc>
            </a:pPr>
            <a:r>
              <a:rPr sz="600" dirty="0">
                <a:latin typeface="Arial"/>
                <a:cs typeface="Arial"/>
              </a:rPr>
              <a:t>quan.</a:t>
            </a:r>
          </a:p>
          <a:p>
            <a:pPr marL="395297" lvl="1" indent="-50143">
              <a:spcBef>
                <a:spcPts val="7"/>
              </a:spcBef>
              <a:buChar char="•"/>
              <a:tabLst>
                <a:tab pos="395576" algn="l"/>
              </a:tabLst>
            </a:pPr>
            <a:r>
              <a:rPr sz="600" spc="-2" dirty="0">
                <a:latin typeface="Arial"/>
                <a:cs typeface="Arial"/>
              </a:rPr>
              <a:t>Nó </a:t>
            </a:r>
            <a:r>
              <a:rPr sz="600" dirty="0">
                <a:latin typeface="Arial"/>
                <a:cs typeface="Arial"/>
              </a:rPr>
              <a:t>có </a:t>
            </a:r>
            <a:r>
              <a:rPr sz="600" spc="-2" dirty="0">
                <a:latin typeface="Arial"/>
                <a:cs typeface="Arial"/>
              </a:rPr>
              <a:t>hỗ </a:t>
            </a:r>
            <a:r>
              <a:rPr sz="600" dirty="0">
                <a:latin typeface="Arial"/>
                <a:cs typeface="Arial"/>
              </a:rPr>
              <a:t>trợ cho các tính </a:t>
            </a:r>
            <a:r>
              <a:rPr sz="600" spc="-2" dirty="0">
                <a:latin typeface="Arial"/>
                <a:cs typeface="Arial"/>
              </a:rPr>
              <a:t>năng HTML5 </a:t>
            </a:r>
            <a:r>
              <a:rPr sz="600" dirty="0">
                <a:latin typeface="Arial"/>
                <a:cs typeface="Arial"/>
              </a:rPr>
              <a:t>khác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nhau.</a:t>
            </a: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600" dirty="0">
              <a:latin typeface="Times New Roman"/>
              <a:cs typeface="Times New Roman"/>
            </a:endParaRPr>
          </a:p>
          <a:p>
            <a:pPr marL="280803"/>
            <a:r>
              <a:rPr b="1" spc="-7" dirty="0">
                <a:solidFill>
                  <a:srgbClr val="FFFFFF"/>
                </a:solidFill>
                <a:latin typeface="Arial"/>
                <a:cs typeface="Arial"/>
              </a:rPr>
              <a:t>Trident</a:t>
            </a:r>
            <a:endParaRPr dirty="0">
              <a:latin typeface="Arial"/>
              <a:cs typeface="Arial"/>
            </a:endParaRPr>
          </a:p>
          <a:p>
            <a:pPr marL="395297" marR="297239" lvl="1" indent="-50143">
              <a:lnSpc>
                <a:spcPts val="636"/>
              </a:lnSpc>
              <a:spcBef>
                <a:spcPts val="369"/>
              </a:spcBef>
              <a:buChar char="•"/>
              <a:tabLst>
                <a:tab pos="395576" algn="l"/>
              </a:tabLst>
            </a:pPr>
            <a:r>
              <a:rPr sz="600" spc="-2" dirty="0">
                <a:latin typeface="Arial"/>
                <a:cs typeface="Arial"/>
              </a:rPr>
              <a:t>Engine </a:t>
            </a:r>
            <a:r>
              <a:rPr sz="600" spc="-4" dirty="0">
                <a:latin typeface="Arial"/>
                <a:cs typeface="Arial"/>
              </a:rPr>
              <a:t>Trident </a:t>
            </a:r>
            <a:r>
              <a:rPr sz="600" spc="-2" dirty="0">
                <a:latin typeface="Arial"/>
                <a:cs typeface="Arial"/>
              </a:rPr>
              <a:t>được </a:t>
            </a:r>
            <a:r>
              <a:rPr sz="600" dirty="0">
                <a:latin typeface="Arial"/>
                <a:cs typeface="Arial"/>
              </a:rPr>
              <a:t>sử </a:t>
            </a:r>
            <a:r>
              <a:rPr sz="600" spc="-2" dirty="0">
                <a:latin typeface="Arial"/>
                <a:cs typeface="Arial"/>
              </a:rPr>
              <a:t>dụng </a:t>
            </a:r>
            <a:r>
              <a:rPr sz="600" dirty="0">
                <a:latin typeface="Arial"/>
                <a:cs typeface="Arial"/>
              </a:rPr>
              <a:t>bởi các </a:t>
            </a:r>
            <a:r>
              <a:rPr sz="600" spc="-2" dirty="0">
                <a:latin typeface="Arial"/>
                <a:cs typeface="Arial"/>
              </a:rPr>
              <a:t>phiên bản khác nhau </a:t>
            </a:r>
            <a:r>
              <a:rPr sz="600" dirty="0">
                <a:latin typeface="Arial"/>
                <a:cs typeface="Arial"/>
              </a:rPr>
              <a:t>của </a:t>
            </a:r>
            <a:r>
              <a:rPr sz="600" spc="-2" dirty="0">
                <a:latin typeface="Arial"/>
                <a:cs typeface="Arial"/>
              </a:rPr>
              <a:t>Internet  Explorer</a:t>
            </a:r>
            <a:r>
              <a:rPr sz="600" dirty="0">
                <a:latin typeface="Arial"/>
                <a:cs typeface="Arial"/>
              </a:rPr>
              <a:t> (IE).</a:t>
            </a:r>
          </a:p>
          <a:p>
            <a:pPr marL="395297" lvl="1" indent="-50143">
              <a:spcBef>
                <a:spcPts val="2"/>
              </a:spcBef>
              <a:buChar char="•"/>
              <a:tabLst>
                <a:tab pos="395576" algn="l"/>
              </a:tabLst>
            </a:pPr>
            <a:r>
              <a:rPr sz="600" spc="-2" dirty="0">
                <a:latin typeface="Arial"/>
                <a:cs typeface="Arial"/>
              </a:rPr>
              <a:t>Hiện </a:t>
            </a:r>
            <a:r>
              <a:rPr sz="600" spc="-15" dirty="0">
                <a:latin typeface="Arial"/>
                <a:cs typeface="Arial"/>
              </a:rPr>
              <a:t>nay, </a:t>
            </a:r>
            <a:r>
              <a:rPr sz="600" spc="-2" dirty="0">
                <a:latin typeface="Arial"/>
                <a:cs typeface="Arial"/>
              </a:rPr>
              <a:t>HTML5 </a:t>
            </a:r>
            <a:r>
              <a:rPr sz="600" dirty="0">
                <a:latin typeface="Arial"/>
                <a:cs typeface="Arial"/>
              </a:rPr>
              <a:t>không chú </a:t>
            </a:r>
            <a:r>
              <a:rPr sz="600" spc="-2" dirty="0">
                <a:latin typeface="Arial"/>
                <a:cs typeface="Arial"/>
              </a:rPr>
              <a:t>trọng hỗ </a:t>
            </a:r>
            <a:r>
              <a:rPr sz="600" dirty="0">
                <a:latin typeface="Arial"/>
                <a:cs typeface="Arial"/>
              </a:rPr>
              <a:t>trợ cho </a:t>
            </a:r>
            <a:r>
              <a:rPr sz="600" spc="-4" dirty="0">
                <a:latin typeface="Arial"/>
                <a:cs typeface="Arial"/>
              </a:rPr>
              <a:t>Trident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engine.</a:t>
            </a:r>
            <a:endParaRPr sz="600" dirty="0">
              <a:latin typeface="Arial"/>
              <a:cs typeface="Arial"/>
            </a:endParaRPr>
          </a:p>
          <a:p>
            <a:pPr marL="280525">
              <a:spcBef>
                <a:spcPts val="555"/>
              </a:spcBef>
            </a:pPr>
            <a:r>
              <a:rPr b="1" spc="-4" dirty="0">
                <a:solidFill>
                  <a:srgbClr val="FFFFFF"/>
                </a:solidFill>
                <a:latin typeface="Arial"/>
                <a:cs typeface="Arial"/>
              </a:rPr>
              <a:t>WebKit</a:t>
            </a:r>
            <a:endParaRPr dirty="0">
              <a:latin typeface="Arial"/>
              <a:cs typeface="Arial"/>
            </a:endParaRPr>
          </a:p>
          <a:p>
            <a:pPr marL="395297" marR="2229" lvl="1" indent="-50143">
              <a:lnSpc>
                <a:spcPts val="636"/>
              </a:lnSpc>
              <a:spcBef>
                <a:spcPts val="342"/>
              </a:spcBef>
              <a:buChar char="•"/>
              <a:tabLst>
                <a:tab pos="395576" algn="l"/>
              </a:tabLst>
            </a:pPr>
            <a:r>
              <a:rPr sz="600" spc="-2" dirty="0">
                <a:latin typeface="Arial"/>
                <a:cs typeface="Arial"/>
              </a:rPr>
              <a:t>Các công </a:t>
            </a:r>
            <a:r>
              <a:rPr sz="600" dirty="0">
                <a:latin typeface="Arial"/>
                <a:cs typeface="Arial"/>
              </a:rPr>
              <a:t>cụ </a:t>
            </a:r>
            <a:r>
              <a:rPr sz="600" spc="-2" dirty="0">
                <a:latin typeface="Arial"/>
                <a:cs typeface="Arial"/>
              </a:rPr>
              <a:t>WebKit được hỗ </a:t>
            </a:r>
            <a:r>
              <a:rPr sz="600" dirty="0">
                <a:latin typeface="Arial"/>
                <a:cs typeface="Arial"/>
              </a:rPr>
              <a:t>trợ chủ </a:t>
            </a:r>
            <a:r>
              <a:rPr sz="600" spc="-4" dirty="0">
                <a:latin typeface="Arial"/>
                <a:cs typeface="Arial"/>
              </a:rPr>
              <a:t>yếu </a:t>
            </a:r>
            <a:r>
              <a:rPr sz="600" dirty="0">
                <a:latin typeface="Arial"/>
                <a:cs typeface="Arial"/>
              </a:rPr>
              <a:t>cho </a:t>
            </a:r>
            <a:r>
              <a:rPr sz="600" spc="-2" dirty="0">
                <a:latin typeface="Arial"/>
                <a:cs typeface="Arial"/>
              </a:rPr>
              <a:t>trình </a:t>
            </a:r>
            <a:r>
              <a:rPr sz="600" spc="-4" dirty="0">
                <a:latin typeface="Arial"/>
                <a:cs typeface="Arial"/>
              </a:rPr>
              <a:t>duyệt </a:t>
            </a:r>
            <a:r>
              <a:rPr sz="600" dirty="0">
                <a:latin typeface="Arial"/>
                <a:cs typeface="Arial"/>
              </a:rPr>
              <a:t>Safari của Apple </a:t>
            </a:r>
            <a:r>
              <a:rPr sz="600" spc="-2" dirty="0">
                <a:latin typeface="Arial"/>
                <a:cs typeface="Arial"/>
              </a:rPr>
              <a:t>được  </a:t>
            </a:r>
            <a:r>
              <a:rPr sz="600" dirty="0">
                <a:latin typeface="Arial"/>
                <a:cs typeface="Arial"/>
              </a:rPr>
              <a:t>sử </a:t>
            </a:r>
            <a:r>
              <a:rPr sz="600" spc="-2" dirty="0">
                <a:latin typeface="Arial"/>
                <a:cs typeface="Arial"/>
              </a:rPr>
              <a:t>dụng trong máy Mac, iPhone, iPad, </a:t>
            </a:r>
            <a:r>
              <a:rPr sz="600" spc="-4" dirty="0">
                <a:latin typeface="Arial"/>
                <a:cs typeface="Arial"/>
              </a:rPr>
              <a:t>và </a:t>
            </a:r>
            <a:r>
              <a:rPr sz="600" dirty="0">
                <a:latin typeface="Arial"/>
                <a:cs typeface="Arial"/>
              </a:rPr>
              <a:t>các sản </a:t>
            </a:r>
            <a:r>
              <a:rPr sz="600" spc="-2" dirty="0">
                <a:latin typeface="Arial"/>
                <a:cs typeface="Arial"/>
              </a:rPr>
              <a:t>phẩm khác </a:t>
            </a:r>
            <a:r>
              <a:rPr sz="600" dirty="0">
                <a:latin typeface="Arial"/>
                <a:cs typeface="Arial"/>
              </a:rPr>
              <a:t>của</a:t>
            </a:r>
            <a:r>
              <a:rPr sz="600" spc="-68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Apple.</a:t>
            </a:r>
          </a:p>
          <a:p>
            <a:pPr marL="395297" lvl="1" indent="-50143">
              <a:spcBef>
                <a:spcPts val="2"/>
              </a:spcBef>
              <a:buChar char="•"/>
              <a:tabLst>
                <a:tab pos="395576" algn="l"/>
              </a:tabLst>
            </a:pPr>
            <a:r>
              <a:rPr sz="600" spc="-2" dirty="0">
                <a:latin typeface="Arial"/>
                <a:cs typeface="Arial"/>
              </a:rPr>
              <a:t>Động </a:t>
            </a:r>
            <a:r>
              <a:rPr sz="600" dirty="0">
                <a:latin typeface="Arial"/>
                <a:cs typeface="Arial"/>
              </a:rPr>
              <a:t>cơ </a:t>
            </a:r>
            <a:r>
              <a:rPr sz="600" spc="-2" dirty="0">
                <a:latin typeface="Arial"/>
                <a:cs typeface="Arial"/>
              </a:rPr>
              <a:t>này được dựa trên dự án mã nguồn mở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KHTML.</a:t>
            </a:r>
            <a:endParaRPr sz="600" dirty="0">
              <a:latin typeface="Arial"/>
              <a:cs typeface="Arial"/>
            </a:endParaRPr>
          </a:p>
          <a:p>
            <a:pPr lvl="1">
              <a:spcBef>
                <a:spcPts val="22"/>
              </a:spcBef>
              <a:buFont typeface="Arial"/>
              <a:buChar char="•"/>
            </a:pPr>
            <a:endParaRPr sz="500" dirty="0">
              <a:latin typeface="Times New Roman"/>
              <a:cs typeface="Times New Roman"/>
            </a:endParaRPr>
          </a:p>
          <a:p>
            <a:pPr marL="286096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Presto</a:t>
            </a:r>
            <a:endParaRPr dirty="0">
              <a:latin typeface="Arial"/>
              <a:cs typeface="Arial"/>
            </a:endParaRPr>
          </a:p>
          <a:p>
            <a:pPr marL="395297" lvl="1" indent="-50143">
              <a:spcBef>
                <a:spcPts val="143"/>
              </a:spcBef>
              <a:buChar char="•"/>
              <a:tabLst>
                <a:tab pos="395576" algn="l"/>
              </a:tabLst>
            </a:pPr>
            <a:r>
              <a:rPr sz="600" dirty="0">
                <a:latin typeface="Arial"/>
                <a:cs typeface="Arial"/>
              </a:rPr>
              <a:t>Presto </a:t>
            </a:r>
            <a:r>
              <a:rPr sz="600" spc="-2" dirty="0">
                <a:latin typeface="Arial"/>
                <a:cs typeface="Arial"/>
              </a:rPr>
              <a:t>là công </a:t>
            </a:r>
            <a:r>
              <a:rPr sz="600" dirty="0">
                <a:latin typeface="Arial"/>
                <a:cs typeface="Arial"/>
              </a:rPr>
              <a:t>cụ </a:t>
            </a:r>
            <a:r>
              <a:rPr sz="600" spc="-2" dirty="0">
                <a:latin typeface="Arial"/>
                <a:cs typeface="Arial"/>
              </a:rPr>
              <a:t>được </a:t>
            </a:r>
            <a:r>
              <a:rPr sz="600" dirty="0">
                <a:latin typeface="Arial"/>
                <a:cs typeface="Arial"/>
              </a:rPr>
              <a:t>sử </a:t>
            </a:r>
            <a:r>
              <a:rPr sz="600" spc="-2" dirty="0">
                <a:latin typeface="Arial"/>
                <a:cs typeface="Arial"/>
              </a:rPr>
              <a:t>dụng trong trình </a:t>
            </a:r>
            <a:r>
              <a:rPr sz="600" spc="-4" dirty="0">
                <a:latin typeface="Arial"/>
                <a:cs typeface="Arial"/>
              </a:rPr>
              <a:t>duyệt</a:t>
            </a:r>
            <a:r>
              <a:rPr sz="600" spc="-39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Opera.</a:t>
            </a:r>
          </a:p>
          <a:p>
            <a:pPr marL="395297" marR="31757" lvl="1" indent="-50143">
              <a:lnSpc>
                <a:spcPts val="636"/>
              </a:lnSpc>
              <a:spcBef>
                <a:spcPts val="111"/>
              </a:spcBef>
              <a:buChar char="•"/>
              <a:tabLst>
                <a:tab pos="395576" algn="l"/>
              </a:tabLst>
            </a:pPr>
            <a:r>
              <a:rPr sz="600" spc="-7" dirty="0">
                <a:latin typeface="Arial"/>
                <a:cs typeface="Arial"/>
              </a:rPr>
              <a:t>Trình </a:t>
            </a:r>
            <a:r>
              <a:rPr sz="600" spc="-4" dirty="0">
                <a:latin typeface="Arial"/>
                <a:cs typeface="Arial"/>
              </a:rPr>
              <a:t>duyệt </a:t>
            </a:r>
            <a:r>
              <a:rPr sz="600" dirty="0">
                <a:latin typeface="Arial"/>
                <a:cs typeface="Arial"/>
              </a:rPr>
              <a:t>Opera </a:t>
            </a:r>
            <a:r>
              <a:rPr sz="600" spc="-2" dirty="0">
                <a:latin typeface="Arial"/>
                <a:cs typeface="Arial"/>
              </a:rPr>
              <a:t>được </a:t>
            </a:r>
            <a:r>
              <a:rPr sz="600" dirty="0">
                <a:latin typeface="Arial"/>
                <a:cs typeface="Arial"/>
              </a:rPr>
              <a:t>coi </a:t>
            </a:r>
            <a:r>
              <a:rPr sz="600" spc="-2" dirty="0">
                <a:latin typeface="Arial"/>
                <a:cs typeface="Arial"/>
              </a:rPr>
              <a:t>là một trình </a:t>
            </a:r>
            <a:r>
              <a:rPr sz="600" spc="-4" dirty="0">
                <a:latin typeface="Arial"/>
                <a:cs typeface="Arial"/>
              </a:rPr>
              <a:t>duyệt </a:t>
            </a:r>
            <a:r>
              <a:rPr sz="600" dirty="0">
                <a:latin typeface="Arial"/>
                <a:cs typeface="Arial"/>
              </a:rPr>
              <a:t>kỹ </a:t>
            </a:r>
            <a:r>
              <a:rPr sz="600" spc="-2" dirty="0">
                <a:latin typeface="Arial"/>
                <a:cs typeface="Arial"/>
              </a:rPr>
              <a:t>thuật cao, nhưng thị phần của  trình </a:t>
            </a:r>
            <a:r>
              <a:rPr sz="600" spc="-4" dirty="0">
                <a:latin typeface="Arial"/>
                <a:cs typeface="Arial"/>
              </a:rPr>
              <a:t>duyệt </a:t>
            </a:r>
            <a:r>
              <a:rPr sz="600" dirty="0">
                <a:latin typeface="Arial"/>
                <a:cs typeface="Arial"/>
              </a:rPr>
              <a:t>Opera </a:t>
            </a:r>
            <a:r>
              <a:rPr sz="600" spc="-4" dirty="0">
                <a:latin typeface="Arial"/>
                <a:cs typeface="Arial"/>
              </a:rPr>
              <a:t>vẫn </a:t>
            </a:r>
            <a:r>
              <a:rPr sz="600" dirty="0">
                <a:latin typeface="Arial"/>
                <a:cs typeface="Arial"/>
              </a:rPr>
              <a:t>còn</a:t>
            </a:r>
            <a:r>
              <a:rPr sz="600" spc="-9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thấp.</a:t>
            </a:r>
            <a:endParaRPr sz="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1032"/>
            <a:ext cx="3761672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lang="vi-VN" spc="-44" dirty="0"/>
              <a:t>TỐI </a:t>
            </a:r>
            <a:r>
              <a:rPr lang="vi-VN" dirty="0" smtClean="0"/>
              <a:t>ƯU </a:t>
            </a:r>
            <a:r>
              <a:rPr lang="vi-VN" spc="-2" dirty="0"/>
              <a:t>KHẢ NĂNG TƯƠNG THÍCH </a:t>
            </a:r>
            <a:r>
              <a:rPr lang="vi-VN" spc="-4" dirty="0"/>
              <a:t>VỚI </a:t>
            </a:r>
            <a:r>
              <a:rPr lang="vi-VN" spc="-7" dirty="0"/>
              <a:t>BROWSER</a:t>
            </a:r>
            <a:r>
              <a:rPr lang="vi-VN" spc="44" dirty="0"/>
              <a:t> </a:t>
            </a:r>
            <a:r>
              <a:rPr lang="vi-VN" spc="2" dirty="0"/>
              <a:t>3-3</a:t>
            </a:r>
            <a:endParaRPr lang="vi-VN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0398" y="775037"/>
            <a:ext cx="3300678" cy="773393"/>
          </a:xfrm>
          <a:custGeom>
            <a:avLst/>
            <a:gdLst/>
            <a:ahLst/>
            <a:cxnLst/>
            <a:rect l="l" t="t" r="r" b="b"/>
            <a:pathLst>
              <a:path w="7620000" h="1732914">
                <a:moveTo>
                  <a:pt x="0" y="1732788"/>
                </a:moveTo>
                <a:lnTo>
                  <a:pt x="7620000" y="1732788"/>
                </a:lnTo>
                <a:lnTo>
                  <a:pt x="7620000" y="0"/>
                </a:lnTo>
                <a:lnTo>
                  <a:pt x="0" y="0"/>
                </a:lnTo>
                <a:lnTo>
                  <a:pt x="0" y="1732788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398" y="775037"/>
            <a:ext cx="3300678" cy="773393"/>
          </a:xfrm>
          <a:custGeom>
            <a:avLst/>
            <a:gdLst/>
            <a:ahLst/>
            <a:cxnLst/>
            <a:rect l="l" t="t" r="r" b="b"/>
            <a:pathLst>
              <a:path w="7620000" h="1732914">
                <a:moveTo>
                  <a:pt x="0" y="1732788"/>
                </a:moveTo>
                <a:lnTo>
                  <a:pt x="7620000" y="1732788"/>
                </a:lnTo>
                <a:lnTo>
                  <a:pt x="7620000" y="0"/>
                </a:lnTo>
                <a:lnTo>
                  <a:pt x="0" y="0"/>
                </a:lnTo>
                <a:lnTo>
                  <a:pt x="0" y="173278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418" y="704301"/>
            <a:ext cx="2335779" cy="255058"/>
          </a:xfrm>
          <a:custGeom>
            <a:avLst/>
            <a:gdLst/>
            <a:ahLst/>
            <a:cxnLst/>
            <a:rect l="l" t="t" r="r" b="b"/>
            <a:pathLst>
              <a:path w="5392420" h="571500">
                <a:moveTo>
                  <a:pt x="5296662" y="0"/>
                </a:moveTo>
                <a:lnTo>
                  <a:pt x="95250" y="0"/>
                </a:lnTo>
                <a:lnTo>
                  <a:pt x="58175" y="7489"/>
                </a:lnTo>
                <a:lnTo>
                  <a:pt x="27898" y="27908"/>
                </a:lnTo>
                <a:lnTo>
                  <a:pt x="7485" y="58185"/>
                </a:lnTo>
                <a:lnTo>
                  <a:pt x="0" y="95250"/>
                </a:lnTo>
                <a:lnTo>
                  <a:pt x="0" y="476250"/>
                </a:lnTo>
                <a:lnTo>
                  <a:pt x="7485" y="513314"/>
                </a:lnTo>
                <a:lnTo>
                  <a:pt x="27898" y="543591"/>
                </a:lnTo>
                <a:lnTo>
                  <a:pt x="58175" y="564010"/>
                </a:lnTo>
                <a:lnTo>
                  <a:pt x="95250" y="571500"/>
                </a:lnTo>
                <a:lnTo>
                  <a:pt x="5296662" y="571500"/>
                </a:lnTo>
                <a:lnTo>
                  <a:pt x="5333726" y="564010"/>
                </a:lnTo>
                <a:lnTo>
                  <a:pt x="5364003" y="543591"/>
                </a:lnTo>
                <a:lnTo>
                  <a:pt x="5384422" y="513314"/>
                </a:lnTo>
                <a:lnTo>
                  <a:pt x="5391912" y="476250"/>
                </a:lnTo>
                <a:lnTo>
                  <a:pt x="5391912" y="95250"/>
                </a:lnTo>
                <a:lnTo>
                  <a:pt x="5384422" y="58185"/>
                </a:lnTo>
                <a:lnTo>
                  <a:pt x="5364003" y="27908"/>
                </a:lnTo>
                <a:lnTo>
                  <a:pt x="5333726" y="7489"/>
                </a:lnTo>
                <a:lnTo>
                  <a:pt x="529666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418" y="704301"/>
            <a:ext cx="2335779" cy="255058"/>
          </a:xfrm>
          <a:custGeom>
            <a:avLst/>
            <a:gdLst/>
            <a:ahLst/>
            <a:cxnLst/>
            <a:rect l="l" t="t" r="r" b="b"/>
            <a:pathLst>
              <a:path w="5392420" h="571500">
                <a:moveTo>
                  <a:pt x="0" y="95250"/>
                </a:moveTo>
                <a:lnTo>
                  <a:pt x="7485" y="58185"/>
                </a:lnTo>
                <a:lnTo>
                  <a:pt x="27898" y="27908"/>
                </a:lnTo>
                <a:lnTo>
                  <a:pt x="58175" y="7489"/>
                </a:lnTo>
                <a:lnTo>
                  <a:pt x="95250" y="0"/>
                </a:lnTo>
                <a:lnTo>
                  <a:pt x="5296662" y="0"/>
                </a:lnTo>
                <a:lnTo>
                  <a:pt x="5333726" y="7489"/>
                </a:lnTo>
                <a:lnTo>
                  <a:pt x="5364003" y="27908"/>
                </a:lnTo>
                <a:lnTo>
                  <a:pt x="5384422" y="58185"/>
                </a:lnTo>
                <a:lnTo>
                  <a:pt x="5391912" y="95250"/>
                </a:lnTo>
                <a:lnTo>
                  <a:pt x="5391912" y="476250"/>
                </a:lnTo>
                <a:lnTo>
                  <a:pt x="5384422" y="513314"/>
                </a:lnTo>
                <a:lnTo>
                  <a:pt x="5364003" y="543591"/>
                </a:lnTo>
                <a:lnTo>
                  <a:pt x="5333726" y="564010"/>
                </a:lnTo>
                <a:lnTo>
                  <a:pt x="5296662" y="571500"/>
                </a:lnTo>
                <a:lnTo>
                  <a:pt x="95250" y="571500"/>
                </a:lnTo>
                <a:lnTo>
                  <a:pt x="58175" y="564010"/>
                </a:lnTo>
                <a:lnTo>
                  <a:pt x="27898" y="543591"/>
                </a:lnTo>
                <a:lnTo>
                  <a:pt x="7485" y="513314"/>
                </a:lnTo>
                <a:lnTo>
                  <a:pt x="0" y="476250"/>
                </a:lnTo>
                <a:lnTo>
                  <a:pt x="0" y="9525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2343" y="356968"/>
            <a:ext cx="3286650" cy="1140394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Thực hiện </a:t>
            </a:r>
            <a:r>
              <a:rPr spc="2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điều tốt nhất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tối </a:t>
            </a:r>
            <a:r>
              <a:rPr spc="2" dirty="0">
                <a:latin typeface="Calibri"/>
                <a:cs typeface="Calibri"/>
              </a:rPr>
              <a:t>ưu khả </a:t>
            </a:r>
            <a:r>
              <a:rPr dirty="0">
                <a:latin typeface="Calibri"/>
                <a:cs typeface="Calibri"/>
              </a:rPr>
              <a:t>năng tương thích với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Browser 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AC1317"/>
              </a:buClr>
              <a:buFont typeface="Wingdings"/>
              <a:buChar char=""/>
            </a:pPr>
            <a:endParaRPr sz="700">
              <a:latin typeface="Times New Roman"/>
              <a:cs typeface="Times New Roman"/>
            </a:endParaRPr>
          </a:p>
          <a:p>
            <a:pPr marL="320082">
              <a:lnSpc>
                <a:spcPts val="785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Kiểm tra các trang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trên các trình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sz="700" b="1" spc="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endParaRPr sz="700">
              <a:latin typeface="Arial"/>
              <a:cs typeface="Arial"/>
            </a:endParaRPr>
          </a:p>
          <a:p>
            <a:pPr marL="320082">
              <a:lnSpc>
                <a:spcPts val="785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nhau</a:t>
            </a:r>
            <a:endParaRPr sz="700">
              <a:latin typeface="Arial"/>
              <a:cs typeface="Arial"/>
            </a:endParaRPr>
          </a:p>
          <a:p>
            <a:pPr marL="454076" marR="178009" lvl="1" indent="-75494">
              <a:lnSpc>
                <a:spcPts val="728"/>
              </a:lnSpc>
              <a:spcBef>
                <a:spcPts val="638"/>
              </a:spcBef>
              <a:buChar char="•"/>
              <a:tabLst>
                <a:tab pos="454355" algn="l"/>
              </a:tabLst>
            </a:pPr>
            <a:r>
              <a:rPr sz="700" spc="-2" dirty="0">
                <a:latin typeface="Arial"/>
                <a:cs typeface="Arial"/>
              </a:rPr>
              <a:t>Xem </a:t>
            </a:r>
            <a:r>
              <a:rPr sz="700" spc="-4" dirty="0">
                <a:latin typeface="Arial"/>
                <a:cs typeface="Arial"/>
              </a:rPr>
              <a:t>xét </a:t>
            </a:r>
            <a:r>
              <a:rPr sz="700" spc="-2" dirty="0">
                <a:latin typeface="Arial"/>
                <a:cs typeface="Arial"/>
              </a:rPr>
              <a:t>sự </a:t>
            </a:r>
            <a:r>
              <a:rPr sz="700" spc="-4" dirty="0">
                <a:latin typeface="Arial"/>
                <a:cs typeface="Arial"/>
              </a:rPr>
              <a:t>xuất </a:t>
            </a:r>
            <a:r>
              <a:rPr sz="700" spc="-2" dirty="0">
                <a:latin typeface="Arial"/>
                <a:cs typeface="Arial"/>
              </a:rPr>
              <a:t>hiện của trang </a:t>
            </a:r>
            <a:r>
              <a:rPr sz="700" spc="-4" dirty="0">
                <a:latin typeface="Arial"/>
                <a:cs typeface="Arial"/>
              </a:rPr>
              <a:t>web </a:t>
            </a:r>
            <a:r>
              <a:rPr sz="700" spc="-2" dirty="0">
                <a:latin typeface="Arial"/>
                <a:cs typeface="Arial"/>
              </a:rPr>
              <a:t>và chức </a:t>
            </a:r>
            <a:r>
              <a:rPr sz="700" spc="-4" dirty="0">
                <a:latin typeface="Arial"/>
                <a:cs typeface="Arial"/>
              </a:rPr>
              <a:t>năng </a:t>
            </a:r>
            <a:r>
              <a:rPr sz="700" spc="-2" dirty="0">
                <a:latin typeface="Arial"/>
                <a:cs typeface="Arial"/>
              </a:rPr>
              <a:t>trên nhiều trình  </a:t>
            </a:r>
            <a:r>
              <a:rPr sz="700" spc="-4" dirty="0">
                <a:latin typeface="Arial"/>
                <a:cs typeface="Arial"/>
              </a:rPr>
              <a:t>duyệt </a:t>
            </a:r>
            <a:r>
              <a:rPr sz="700" spc="-2" dirty="0">
                <a:latin typeface="Arial"/>
                <a:cs typeface="Arial"/>
              </a:rPr>
              <a:t>để </a:t>
            </a:r>
            <a:r>
              <a:rPr sz="700" spc="-4" dirty="0">
                <a:latin typeface="Arial"/>
                <a:cs typeface="Arial"/>
              </a:rPr>
              <a:t>đảm </a:t>
            </a:r>
            <a:r>
              <a:rPr sz="700" spc="-2" dirty="0">
                <a:latin typeface="Arial"/>
                <a:cs typeface="Arial"/>
              </a:rPr>
              <a:t>bảo </a:t>
            </a:r>
            <a:r>
              <a:rPr sz="700" spc="-4" dirty="0">
                <a:latin typeface="Arial"/>
                <a:cs typeface="Arial"/>
              </a:rPr>
              <a:t>rằng </a:t>
            </a:r>
            <a:r>
              <a:rPr sz="700" spc="-2" dirty="0">
                <a:latin typeface="Arial"/>
                <a:cs typeface="Arial"/>
              </a:rPr>
              <a:t>tất cả </a:t>
            </a:r>
            <a:r>
              <a:rPr sz="700" spc="-4" dirty="0">
                <a:latin typeface="Arial"/>
                <a:cs typeface="Arial"/>
              </a:rPr>
              <a:t>người dùng đang nhận được </a:t>
            </a:r>
            <a:r>
              <a:rPr sz="700" spc="-2" dirty="0">
                <a:latin typeface="Arial"/>
                <a:cs typeface="Arial"/>
              </a:rPr>
              <a:t>cùng trải  </a:t>
            </a:r>
            <a:r>
              <a:rPr sz="700" spc="-4" dirty="0">
                <a:latin typeface="Arial"/>
                <a:cs typeface="Arial"/>
              </a:rPr>
              <a:t>nghiệm </a:t>
            </a:r>
            <a:r>
              <a:rPr sz="700" spc="-2" dirty="0">
                <a:latin typeface="Arial"/>
                <a:cs typeface="Arial"/>
              </a:rPr>
              <a:t>theo thiết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kế.</a:t>
            </a:r>
            <a:endParaRPr sz="700">
              <a:latin typeface="Arial"/>
              <a:cs typeface="Arial"/>
            </a:endParaRPr>
          </a:p>
          <a:p>
            <a:pPr marL="454076" lvl="1" indent="-75494">
              <a:lnSpc>
                <a:spcPts val="781"/>
              </a:lnSpc>
              <a:buChar char="•"/>
              <a:tabLst>
                <a:tab pos="454355" algn="l"/>
              </a:tabLst>
            </a:pPr>
            <a:r>
              <a:rPr sz="700" spc="-2" dirty="0">
                <a:latin typeface="Arial"/>
                <a:cs typeface="Arial"/>
              </a:rPr>
              <a:t>Tốt nhất kiểm tra trên các phiên bản khác nhau của cùng một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trình</a:t>
            </a:r>
            <a:endParaRPr sz="700">
              <a:latin typeface="Arial"/>
              <a:cs typeface="Arial"/>
            </a:endParaRPr>
          </a:p>
          <a:p>
            <a:pPr marL="86637" algn="ctr">
              <a:lnSpc>
                <a:spcPts val="785"/>
              </a:lnSpc>
            </a:pPr>
            <a:r>
              <a:rPr sz="700" spc="-4" dirty="0">
                <a:latin typeface="Arial"/>
                <a:cs typeface="Arial"/>
              </a:rPr>
              <a:t>duyệt </a:t>
            </a:r>
            <a:r>
              <a:rPr sz="700" spc="-2" dirty="0">
                <a:latin typeface="Arial"/>
                <a:cs typeface="Arial"/>
              </a:rPr>
              <a:t>cũng </a:t>
            </a:r>
            <a:r>
              <a:rPr sz="700" spc="-4" dirty="0">
                <a:latin typeface="Arial"/>
                <a:cs typeface="Arial"/>
              </a:rPr>
              <a:t>như chúng </a:t>
            </a:r>
            <a:r>
              <a:rPr sz="700" spc="-2" dirty="0">
                <a:latin typeface="Arial"/>
                <a:cs typeface="Arial"/>
              </a:rPr>
              <a:t>có thể hiển thị các trang </a:t>
            </a:r>
            <a:r>
              <a:rPr sz="700" spc="-4" dirty="0">
                <a:latin typeface="Arial"/>
                <a:cs typeface="Arial"/>
              </a:rPr>
              <a:t>web </a:t>
            </a:r>
            <a:r>
              <a:rPr sz="700" spc="-2" dirty="0">
                <a:latin typeface="Arial"/>
                <a:cs typeface="Arial"/>
              </a:rPr>
              <a:t>khác</a:t>
            </a:r>
            <a:r>
              <a:rPr sz="700" spc="55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nhau.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0398" y="1709571"/>
            <a:ext cx="3300678" cy="773393"/>
          </a:xfrm>
          <a:custGeom>
            <a:avLst/>
            <a:gdLst/>
            <a:ahLst/>
            <a:cxnLst/>
            <a:rect l="l" t="t" r="r" b="b"/>
            <a:pathLst>
              <a:path w="7620000" h="1732914">
                <a:moveTo>
                  <a:pt x="0" y="1732788"/>
                </a:moveTo>
                <a:lnTo>
                  <a:pt x="7620000" y="1732788"/>
                </a:lnTo>
                <a:lnTo>
                  <a:pt x="7620000" y="0"/>
                </a:lnTo>
                <a:lnTo>
                  <a:pt x="0" y="0"/>
                </a:lnTo>
                <a:lnTo>
                  <a:pt x="0" y="1732788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0398" y="1709571"/>
            <a:ext cx="3300678" cy="773393"/>
          </a:xfrm>
          <a:custGeom>
            <a:avLst/>
            <a:gdLst/>
            <a:ahLst/>
            <a:cxnLst/>
            <a:rect l="l" t="t" r="r" b="b"/>
            <a:pathLst>
              <a:path w="7620000" h="1732914">
                <a:moveTo>
                  <a:pt x="0" y="1732788"/>
                </a:moveTo>
                <a:lnTo>
                  <a:pt x="7620000" y="1732788"/>
                </a:lnTo>
                <a:lnTo>
                  <a:pt x="7620000" y="0"/>
                </a:lnTo>
                <a:lnTo>
                  <a:pt x="0" y="0"/>
                </a:lnTo>
                <a:lnTo>
                  <a:pt x="0" y="173278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9418" y="1627952"/>
            <a:ext cx="2310474" cy="234087"/>
          </a:xfrm>
          <a:custGeom>
            <a:avLst/>
            <a:gdLst/>
            <a:ahLst/>
            <a:cxnLst/>
            <a:rect l="l" t="t" r="r" b="b"/>
            <a:pathLst>
              <a:path w="5334000" h="524510">
                <a:moveTo>
                  <a:pt x="5246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5246624" y="524255"/>
                </a:lnTo>
                <a:lnTo>
                  <a:pt x="5280636" y="517390"/>
                </a:lnTo>
                <a:lnTo>
                  <a:pt x="5308409" y="498665"/>
                </a:lnTo>
                <a:lnTo>
                  <a:pt x="5327134" y="470892"/>
                </a:lnTo>
                <a:lnTo>
                  <a:pt x="5334000" y="436879"/>
                </a:lnTo>
                <a:lnTo>
                  <a:pt x="5334000" y="87375"/>
                </a:lnTo>
                <a:lnTo>
                  <a:pt x="5327134" y="53363"/>
                </a:lnTo>
                <a:lnTo>
                  <a:pt x="5308409" y="25590"/>
                </a:lnTo>
                <a:lnTo>
                  <a:pt x="5280636" y="6865"/>
                </a:lnTo>
                <a:lnTo>
                  <a:pt x="524662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9418" y="1627952"/>
            <a:ext cx="2310474" cy="234087"/>
          </a:xfrm>
          <a:custGeom>
            <a:avLst/>
            <a:gdLst/>
            <a:ahLst/>
            <a:cxnLst/>
            <a:rect l="l" t="t" r="r" b="b"/>
            <a:pathLst>
              <a:path w="5334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5246624" y="0"/>
                </a:lnTo>
                <a:lnTo>
                  <a:pt x="5280636" y="6865"/>
                </a:lnTo>
                <a:lnTo>
                  <a:pt x="5308409" y="25590"/>
                </a:lnTo>
                <a:lnTo>
                  <a:pt x="5327134" y="53363"/>
                </a:lnTo>
                <a:lnTo>
                  <a:pt x="5334000" y="87375"/>
                </a:lnTo>
                <a:lnTo>
                  <a:pt x="5334000" y="436879"/>
                </a:lnTo>
                <a:lnTo>
                  <a:pt x="5327134" y="470892"/>
                </a:lnTo>
                <a:lnTo>
                  <a:pt x="5308409" y="498665"/>
                </a:lnTo>
                <a:lnTo>
                  <a:pt x="5280636" y="517390"/>
                </a:lnTo>
                <a:lnTo>
                  <a:pt x="5246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2079" y="1676640"/>
            <a:ext cx="2849310" cy="755539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Viết HTML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rõ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 ràng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000">
              <a:latin typeface="Times New Roman"/>
              <a:cs typeface="Times New Roman"/>
            </a:endParaRPr>
          </a:p>
          <a:p>
            <a:pPr marL="140402" marR="2229" indent="-75494">
              <a:lnSpc>
                <a:spcPts val="728"/>
              </a:lnSpc>
              <a:buChar char="•"/>
              <a:tabLst>
                <a:tab pos="140680" algn="l"/>
              </a:tabLst>
            </a:pPr>
            <a:r>
              <a:rPr sz="700" spc="-2" dirty="0">
                <a:latin typeface="Arial"/>
                <a:cs typeface="Arial"/>
              </a:rPr>
              <a:t>Để đảm bảo </a:t>
            </a:r>
            <a:r>
              <a:rPr sz="700" spc="-4" dirty="0">
                <a:latin typeface="Arial"/>
                <a:cs typeface="Arial"/>
              </a:rPr>
              <a:t>rằng </a:t>
            </a:r>
            <a:r>
              <a:rPr sz="700" spc="-2" dirty="0">
                <a:latin typeface="Arial"/>
                <a:cs typeface="Arial"/>
              </a:rPr>
              <a:t>trang trông giống nhau trong tất cả các trình </a:t>
            </a:r>
            <a:r>
              <a:rPr sz="700" spc="-4" dirty="0">
                <a:latin typeface="Arial"/>
                <a:cs typeface="Arial"/>
              </a:rPr>
              <a:t>duyệt  </a:t>
            </a:r>
            <a:r>
              <a:rPr sz="700" spc="-2" dirty="0">
                <a:latin typeface="Arial"/>
                <a:cs typeface="Arial"/>
              </a:rPr>
              <a:t>là để viết các trang </a:t>
            </a:r>
            <a:r>
              <a:rPr sz="700" spc="-4" dirty="0">
                <a:latin typeface="Arial"/>
                <a:cs typeface="Arial"/>
              </a:rPr>
              <a:t>web </a:t>
            </a:r>
            <a:r>
              <a:rPr sz="700" spc="-2" dirty="0">
                <a:latin typeface="Arial"/>
                <a:cs typeface="Arial"/>
              </a:rPr>
              <a:t>sử </a:t>
            </a:r>
            <a:r>
              <a:rPr sz="700" spc="-4" dirty="0">
                <a:latin typeface="Arial"/>
                <a:cs typeface="Arial"/>
              </a:rPr>
              <a:t>dụng HTML hợp </a:t>
            </a:r>
            <a:r>
              <a:rPr sz="700" spc="-2" dirty="0">
                <a:latin typeface="Arial"/>
                <a:cs typeface="Arial"/>
              </a:rPr>
              <a:t>lệ và </a:t>
            </a:r>
            <a:r>
              <a:rPr sz="700" spc="-4" dirty="0">
                <a:latin typeface="Arial"/>
                <a:cs typeface="Arial"/>
              </a:rPr>
              <a:t>mã </a:t>
            </a:r>
            <a:r>
              <a:rPr sz="700" spc="-2" dirty="0">
                <a:latin typeface="Arial"/>
                <a:cs typeface="Arial"/>
              </a:rPr>
              <a:t>CSS, và sau </a:t>
            </a:r>
            <a:r>
              <a:rPr sz="700" spc="-4" dirty="0">
                <a:latin typeface="Arial"/>
                <a:cs typeface="Arial"/>
              </a:rPr>
              <a:t>đó  </a:t>
            </a:r>
            <a:r>
              <a:rPr sz="700" spc="-2" dirty="0">
                <a:latin typeface="Arial"/>
                <a:cs typeface="Arial"/>
              </a:rPr>
              <a:t>thử nghiệm nó trong nhiều trình</a:t>
            </a:r>
            <a:r>
              <a:rPr sz="700" spc="18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duyệt.</a:t>
            </a:r>
            <a:endParaRPr sz="700">
              <a:latin typeface="Arial"/>
              <a:cs typeface="Arial"/>
            </a:endParaRPr>
          </a:p>
          <a:p>
            <a:pPr marL="140402" marR="101122" indent="-75494">
              <a:lnSpc>
                <a:spcPts val="728"/>
              </a:lnSpc>
              <a:spcBef>
                <a:spcPts val="116"/>
              </a:spcBef>
              <a:buChar char="•"/>
              <a:tabLst>
                <a:tab pos="140680" algn="l"/>
              </a:tabLst>
            </a:pPr>
            <a:r>
              <a:rPr sz="700" spc="-2" dirty="0">
                <a:latin typeface="Arial"/>
                <a:cs typeface="Arial"/>
              </a:rPr>
              <a:t>Sử dụng </a:t>
            </a:r>
            <a:r>
              <a:rPr sz="700" spc="-4" dirty="0">
                <a:latin typeface="Arial"/>
                <a:cs typeface="Arial"/>
              </a:rPr>
              <a:t>CSS bên ngoài </a:t>
            </a:r>
            <a:r>
              <a:rPr sz="700" spc="-2" dirty="0">
                <a:latin typeface="Arial"/>
                <a:cs typeface="Arial"/>
              </a:rPr>
              <a:t>có thể giúp các trang hiển thị và tải </a:t>
            </a:r>
            <a:r>
              <a:rPr sz="700" spc="-4" dirty="0">
                <a:latin typeface="Arial"/>
                <a:cs typeface="Arial"/>
              </a:rPr>
              <a:t>nhanh  hơn.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4" dirty="0"/>
              <a:t>TỔNG</a:t>
            </a:r>
            <a:r>
              <a:rPr lang="vi-VN" spc="-26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48943"/>
            <a:ext cx="3551804" cy="2487669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279967" indent="-120344">
              <a:lnSpc>
                <a:spcPct val="1514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-4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nhiều định dạng </a:t>
            </a:r>
            <a:r>
              <a:rPr spc="2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có sẵn; </a:t>
            </a:r>
            <a:r>
              <a:rPr spc="2" dirty="0">
                <a:latin typeface="Calibri"/>
                <a:cs typeface="Calibri"/>
              </a:rPr>
              <a:t>thường được </a:t>
            </a:r>
            <a:r>
              <a:rPr dirty="0">
                <a:latin typeface="Calibri"/>
                <a:cs typeface="Calibri"/>
              </a:rPr>
              <a:t>sử dụng nhất là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chuyên  (JPEG), (GIF),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(PNG).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IMG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rỗng,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2" dirty="0">
                <a:latin typeface="Calibri"/>
                <a:cs typeface="Calibri"/>
              </a:rPr>
              <a:t>để chèn một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500"/>
              </a:spcBef>
            </a:pP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  <a:p>
            <a:pPr marL="125916" marR="74101" indent="-120344">
              <a:lnSpc>
                <a:spcPts val="1474"/>
              </a:lnSpc>
              <a:spcBef>
                <a:spcPts val="1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Padding CSS được 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không </a:t>
            </a:r>
            <a:r>
              <a:rPr dirty="0">
                <a:latin typeface="Calibri"/>
                <a:cs typeface="Calibri"/>
              </a:rPr>
              <a:t>gian giữa viền các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 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6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thumbnail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spc="-2" dirty="0">
                <a:latin typeface="Calibri"/>
                <a:cs typeface="Calibri"/>
              </a:rPr>
              <a:t>nhỏ,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lớn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hơn</a:t>
            </a:r>
            <a:endParaRPr>
              <a:latin typeface="Calibri"/>
              <a:cs typeface="Calibri"/>
            </a:endParaRPr>
          </a:p>
          <a:p>
            <a:pPr marL="125916" marR="186366" indent="-120344">
              <a:lnSpc>
                <a:spcPts val="1474"/>
              </a:lnSpc>
              <a:spcBef>
                <a:spcPts val="13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năm </a:t>
            </a:r>
            <a:r>
              <a:rPr spc="2" dirty="0">
                <a:latin typeface="Calibri"/>
                <a:cs typeface="Calibri"/>
              </a:rPr>
              <a:t>2007, Apple </a:t>
            </a:r>
            <a:r>
              <a:rPr dirty="0">
                <a:latin typeface="Calibri"/>
                <a:cs typeface="Calibri"/>
              </a:rPr>
              <a:t>giới thiệu quá trình chuyển đổi CSS,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đã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trở  </a:t>
            </a:r>
            <a:r>
              <a:rPr spc="2" dirty="0">
                <a:latin typeface="Calibri"/>
                <a:cs typeface="Calibri"/>
              </a:rPr>
              <a:t>thành một </a:t>
            </a:r>
            <a:r>
              <a:rPr dirty="0">
                <a:latin typeface="Calibri"/>
                <a:cs typeface="Calibri"/>
              </a:rPr>
              <a:t>tính năng </a:t>
            </a:r>
            <a:r>
              <a:rPr spc="2" dirty="0">
                <a:latin typeface="Calibri"/>
                <a:cs typeface="Calibri"/>
              </a:rPr>
              <a:t>độc </a:t>
            </a:r>
            <a:r>
              <a:rPr dirty="0">
                <a:latin typeface="Calibri"/>
                <a:cs typeface="Calibri"/>
              </a:rPr>
              <a:t>quyền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spc="-2" dirty="0">
                <a:latin typeface="Calibri"/>
                <a:cs typeface="Calibri"/>
              </a:rPr>
              <a:t>Safari </a:t>
            </a:r>
            <a:r>
              <a:rPr dirty="0">
                <a:latin typeface="Calibri"/>
                <a:cs typeface="Calibri"/>
              </a:rPr>
              <a:t>được gọi là CSS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Animation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6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</a:t>
            </a:r>
            <a:r>
              <a:rPr spc="2" dirty="0">
                <a:latin typeface="Calibri"/>
                <a:cs typeface="Calibri"/>
              </a:rPr>
              <a:t>chuỗi </a:t>
            </a:r>
            <a:r>
              <a:rPr dirty="0">
                <a:latin typeface="Calibri"/>
                <a:cs typeface="Calibri"/>
              </a:rPr>
              <a:t>hình ảnh động CSS có </a:t>
            </a:r>
            <a:r>
              <a:rPr spc="2" dirty="0">
                <a:latin typeface="Calibri"/>
                <a:cs typeface="Calibri"/>
              </a:rPr>
              <a:t>thể 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bởi </a:t>
            </a:r>
            <a:r>
              <a:rPr spc="2" dirty="0">
                <a:latin typeface="Calibri"/>
                <a:cs typeface="Calibri"/>
              </a:rPr>
              <a:t>kiểu </a:t>
            </a:r>
            <a:r>
              <a:rPr dirty="0">
                <a:latin typeface="Calibri"/>
                <a:cs typeface="Calibri"/>
              </a:rPr>
              <a:t>dáng các phần </a:t>
            </a:r>
            <a:r>
              <a:rPr spc="2" dirty="0">
                <a:latin typeface="Calibri"/>
                <a:cs typeface="Calibri"/>
              </a:rPr>
              <a:t>tử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với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496"/>
              </a:spcBef>
            </a:pP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animation</a:t>
            </a:r>
            <a:endParaRPr>
              <a:latin typeface="Courier New"/>
              <a:cs typeface="Courier New"/>
            </a:endParaRPr>
          </a:p>
          <a:p>
            <a:pPr marL="125916" marR="2229" indent="-120344">
              <a:lnSpc>
                <a:spcPct val="151400"/>
              </a:lnSpc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Hầu hết các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điện thoại di </a:t>
            </a:r>
            <a:r>
              <a:rPr spc="2" dirty="0">
                <a:latin typeface="Calibri"/>
                <a:cs typeface="Calibri"/>
              </a:rPr>
              <a:t>động 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để đứng </a:t>
            </a:r>
            <a:r>
              <a:rPr dirty="0">
                <a:latin typeface="Calibri"/>
                <a:cs typeface="Calibri"/>
              </a:rPr>
              <a:t>trước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alibri"/>
                <a:cs typeface="Calibri"/>
              </a:rPr>
              <a:t>miền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của 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chính với </a:t>
            </a:r>
            <a:r>
              <a:rPr spc="4" dirty="0">
                <a:latin typeface="Calibri"/>
                <a:cs typeface="Calibri"/>
              </a:rPr>
              <a:t>m </a:t>
            </a:r>
            <a:r>
              <a:rPr dirty="0">
                <a:latin typeface="Calibri"/>
                <a:cs typeface="Calibri"/>
              </a:rPr>
              <a:t>ví dụ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m.aptech-education.com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45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4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09152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 HÌNH ẢNH</a:t>
            </a:r>
            <a:r>
              <a:rPr lang="vi-VN" spc="-37" dirty="0"/>
              <a:t> </a:t>
            </a:r>
            <a:r>
              <a:rPr lang="vi-VN" spc="-2" dirty="0"/>
              <a:t>3-4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384288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1913" y="388936"/>
            <a:ext cx="3260794" cy="541951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Animation (hoạt</a:t>
            </a:r>
            <a:r>
              <a:rPr sz="900" b="1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ảnh)</a:t>
            </a:r>
            <a:endParaRPr sz="900">
              <a:latin typeface="Calibri"/>
              <a:cs typeface="Calibri"/>
            </a:endParaRPr>
          </a:p>
          <a:p>
            <a:pPr marL="136223" marR="2229" indent="-120344">
              <a:lnSpc>
                <a:spcPts val="921"/>
              </a:lnSpc>
              <a:spcBef>
                <a:spcPts val="41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2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bao gồm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loạt các bức ảnh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chạy sau khi  ảnh </a:t>
            </a:r>
            <a:r>
              <a:rPr spc="2" dirty="0">
                <a:latin typeface="Calibri"/>
                <a:cs typeface="Calibri"/>
              </a:rPr>
              <a:t>khác đưa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</a:t>
            </a:r>
            <a:r>
              <a:rPr spc="-12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một đồ </a:t>
            </a:r>
            <a:r>
              <a:rPr dirty="0">
                <a:latin typeface="Calibri"/>
                <a:cs typeface="Calibri"/>
              </a:rPr>
              <a:t>họa hoạt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9135" y="1024485"/>
            <a:ext cx="2842543" cy="858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364" y="193878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5364" y="193878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7576" y="1948645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80"/>
                </a:moveTo>
                <a:lnTo>
                  <a:pt x="8324088" y="411480"/>
                </a:lnTo>
                <a:lnTo>
                  <a:pt x="8324088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1913" y="1898400"/>
            <a:ext cx="3386495" cy="706228"/>
          </a:xfrm>
          <a:prstGeom prst="rect">
            <a:avLst/>
          </a:prstGeom>
        </p:spPr>
        <p:txBody>
          <a:bodyPr vert="horz" wrap="square" lIns="0" tIns="59894" rIns="0" bIns="0" rtlCol="0">
            <a:spAutoFit/>
          </a:bodyPr>
          <a:lstStyle/>
          <a:p>
            <a:pPr marL="124523" indent="-118951">
              <a:spcBef>
                <a:spcPts val="472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9" dirty="0">
                <a:solidFill>
                  <a:srgbClr val="FFFFFF"/>
                </a:solidFill>
                <a:latin typeface="Calibri"/>
                <a:cs typeface="Calibri"/>
              </a:rPr>
              <a:t>Transparency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(trong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suốt)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900">
              <a:latin typeface="Times New Roman"/>
              <a:cs typeface="Times New Roman"/>
            </a:endParaRPr>
          </a:p>
          <a:p>
            <a:pPr marL="136223" marR="2229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Hiển </a:t>
            </a:r>
            <a:r>
              <a:rPr dirty="0">
                <a:latin typeface="Calibri"/>
                <a:cs typeface="Calibri"/>
              </a:rPr>
              <a:t>thị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trên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xuất hiện trực tiếp với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nền</a:t>
            </a:r>
            <a:r>
              <a:rPr spc="-12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của 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-4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phổ biến trên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-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4" dirty="0">
                <a:latin typeface="Calibri"/>
                <a:cs typeface="Calibri"/>
              </a:rPr>
              <a:t>Màu </a:t>
            </a:r>
            <a:r>
              <a:rPr spc="2" dirty="0">
                <a:latin typeface="Calibri"/>
                <a:cs typeface="Calibri"/>
              </a:rPr>
              <a:t>nền của </a:t>
            </a:r>
            <a:r>
              <a:rPr dirty="0">
                <a:latin typeface="Calibri"/>
                <a:cs typeface="Calibri"/>
              </a:rPr>
              <a:t>trang </a:t>
            </a:r>
            <a:r>
              <a:rPr spc="2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hiển thị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qua các </a:t>
            </a: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trong suốt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-1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09152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 HÌNH ẢNH</a:t>
            </a:r>
            <a:r>
              <a:rPr lang="vi-VN" spc="-37" dirty="0"/>
              <a:t> </a:t>
            </a:r>
            <a:r>
              <a:rPr lang="vi-VN" spc="-2" dirty="0"/>
              <a:t>4-4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81061"/>
            <a:ext cx="3508620" cy="799466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ảnh trong suốt,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2" dirty="0">
                <a:latin typeface="Calibri"/>
                <a:cs typeface="Calibri"/>
              </a:rPr>
              <a:t>một màu </a:t>
            </a:r>
            <a:r>
              <a:rPr dirty="0">
                <a:latin typeface="Calibri"/>
                <a:cs typeface="Calibri"/>
              </a:rPr>
              <a:t>sắc có thể </a:t>
            </a:r>
            <a:r>
              <a:rPr spc="2" dirty="0">
                <a:latin typeface="Calibri"/>
                <a:cs typeface="Calibri"/>
              </a:rPr>
              <a:t>được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ẩn.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Nếu 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lựa </a:t>
            </a:r>
            <a:r>
              <a:rPr spc="2" dirty="0">
                <a:latin typeface="Calibri"/>
                <a:cs typeface="Calibri"/>
              </a:rPr>
              <a:t>chọn để làm </a:t>
            </a:r>
            <a:r>
              <a:rPr dirty="0">
                <a:latin typeface="Calibri"/>
                <a:cs typeface="Calibri"/>
              </a:rPr>
              <a:t>trong suốt như là nền </a:t>
            </a:r>
            <a:r>
              <a:rPr spc="-2" dirty="0">
                <a:latin typeface="Calibri"/>
                <a:cs typeface="Calibri"/>
              </a:rPr>
              <a:t>tảng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</a:t>
            </a:r>
            <a:r>
              <a:rPr spc="-11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đưa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500"/>
              </a:spcBef>
            </a:pPr>
            <a:r>
              <a:rPr spc="-4" dirty="0">
                <a:latin typeface="Calibri"/>
                <a:cs typeface="Calibri"/>
              </a:rPr>
              <a:t>vào,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2" dirty="0">
                <a:latin typeface="Calibri"/>
                <a:cs typeface="Calibri"/>
              </a:rPr>
              <a:t>đó 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hình dạng </a:t>
            </a:r>
            <a:r>
              <a:rPr spc="2" dirty="0">
                <a:latin typeface="Calibri"/>
                <a:cs typeface="Calibri"/>
              </a:rPr>
              <a:t>không đều </a:t>
            </a:r>
            <a:r>
              <a:rPr dirty="0">
                <a:latin typeface="Calibri"/>
                <a:cs typeface="Calibri"/>
              </a:rPr>
              <a:t>xuất hiện phảng phất trên</a:t>
            </a:r>
            <a:r>
              <a:rPr spc="-1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ảnh trong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suốt.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6149" y="1292295"/>
            <a:ext cx="2547462" cy="1564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89579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 HÌNH ẢNH CHO </a:t>
            </a:r>
            <a:r>
              <a:rPr lang="vi-VN" spc="-7" dirty="0"/>
              <a:t>WEB</a:t>
            </a:r>
            <a:r>
              <a:rPr lang="vi-VN" spc="-26" dirty="0"/>
              <a:t> </a:t>
            </a:r>
            <a:r>
              <a:rPr lang="vi-VN" spc="-4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884542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884542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894405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8764" y="1973072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764" y="1973072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0976" y="1982934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80"/>
                </a:moveTo>
                <a:lnTo>
                  <a:pt x="8324088" y="411480"/>
                </a:lnTo>
                <a:lnTo>
                  <a:pt x="8324088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1913" y="339964"/>
            <a:ext cx="3640647" cy="2470833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36223" marR="95830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Đối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web, sử dụng JPEG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PNG đồ </a:t>
            </a:r>
            <a:r>
              <a:rPr dirty="0">
                <a:latin typeface="Calibri"/>
                <a:cs typeface="Calibri"/>
              </a:rPr>
              <a:t>họa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khuyến khích vì nó </a:t>
            </a:r>
            <a:r>
              <a:rPr spc="2" dirty="0">
                <a:latin typeface="Calibri"/>
                <a:cs typeface="Calibri"/>
              </a:rPr>
              <a:t>cung 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khả </a:t>
            </a:r>
            <a:r>
              <a:rPr dirty="0">
                <a:latin typeface="Calibri"/>
                <a:cs typeface="Calibri"/>
              </a:rPr>
              <a:t>năng </a:t>
            </a:r>
            <a:r>
              <a:rPr spc="2" dirty="0">
                <a:latin typeface="Calibri"/>
                <a:cs typeface="Calibri"/>
              </a:rPr>
              <a:t>tương </a:t>
            </a:r>
            <a:r>
              <a:rPr dirty="0">
                <a:latin typeface="Calibri"/>
                <a:cs typeface="Calibri"/>
              </a:rPr>
              <a:t>thích tối </a:t>
            </a:r>
            <a:r>
              <a:rPr spc="2" dirty="0">
                <a:latin typeface="Calibri"/>
                <a:cs typeface="Calibri"/>
              </a:rPr>
              <a:t>đa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thiết bị truy cập vào </a:t>
            </a:r>
            <a:r>
              <a:rPr spc="-2" dirty="0">
                <a:latin typeface="Calibri"/>
                <a:cs typeface="Calibri"/>
              </a:rPr>
              <a:t>trang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web.</a:t>
            </a:r>
            <a:endParaRPr dirty="0">
              <a:latin typeface="Calibri"/>
              <a:cs typeface="Calibri"/>
            </a:endParaRPr>
          </a:p>
          <a:p>
            <a:pPr marL="136223" marR="109758" indent="-120344">
              <a:lnSpc>
                <a:spcPts val="904"/>
              </a:lnSpc>
              <a:spcBef>
                <a:spcPts val="1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Đối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hình ảnh, sử dụng các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2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JPEG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cho màn </a:t>
            </a:r>
            <a:r>
              <a:rPr dirty="0">
                <a:latin typeface="Calibri"/>
                <a:cs typeface="Calibri"/>
              </a:rPr>
              <a:t>hình-ảnh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  vẽ sử dụng các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2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</a:t>
            </a:r>
            <a:r>
              <a:rPr spc="2" dirty="0">
                <a:latin typeface="Calibri"/>
                <a:cs typeface="Calibri"/>
              </a:rPr>
              <a:t>PNG được </a:t>
            </a:r>
            <a:r>
              <a:rPr dirty="0">
                <a:latin typeface="Calibri"/>
                <a:cs typeface="Calibri"/>
              </a:rPr>
              <a:t>khuyến</a:t>
            </a:r>
            <a:r>
              <a:rPr spc="-7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khích.</a:t>
            </a:r>
          </a:p>
          <a:p>
            <a:pPr marL="124523" indent="-118951">
              <a:spcBef>
                <a:spcPts val="581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JPEG</a:t>
            </a:r>
            <a:endParaRPr sz="900" dirty="0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36223" indent="-120344">
              <a:lnSpc>
                <a:spcPts val="934"/>
              </a:lnSpc>
              <a:buClr>
                <a:srgbClr val="AC1317"/>
              </a:buClr>
              <a:buFont typeface="Wingdings"/>
              <a:buChar char=""/>
              <a:tabLst>
                <a:tab pos="136223" algn="l"/>
                <a:tab pos="136502" algn="l"/>
              </a:tabLst>
            </a:pPr>
            <a:r>
              <a:rPr spc="-2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2" dirty="0">
                <a:latin typeface="Calibri"/>
                <a:cs typeface="Calibri"/>
              </a:rPr>
              <a:t>nén </a:t>
            </a:r>
            <a:r>
              <a:rPr spc="-4" dirty="0">
                <a:latin typeface="Calibri"/>
                <a:cs typeface="Calibri"/>
              </a:rPr>
              <a:t>lossy có </a:t>
            </a:r>
            <a:r>
              <a:rPr spc="-2" dirty="0">
                <a:latin typeface="Calibri"/>
                <a:cs typeface="Calibri"/>
              </a:rPr>
              <a:t>nghĩa là </a:t>
            </a:r>
            <a:r>
              <a:rPr spc="-4" dirty="0">
                <a:latin typeface="Calibri"/>
                <a:cs typeface="Calibri"/>
              </a:rPr>
              <a:t>chất </a:t>
            </a:r>
            <a:r>
              <a:rPr spc="-2" dirty="0">
                <a:latin typeface="Calibri"/>
                <a:cs typeface="Calibri"/>
              </a:rPr>
              <a:t>lượng hình </a:t>
            </a:r>
            <a:r>
              <a:rPr dirty="0">
                <a:latin typeface="Calibri"/>
                <a:cs typeface="Calibri"/>
              </a:rPr>
              <a:t>ảnh </a:t>
            </a:r>
            <a:r>
              <a:rPr spc="-2" dirty="0">
                <a:latin typeface="Calibri"/>
                <a:cs typeface="Calibri"/>
              </a:rPr>
              <a:t>bị mất </a:t>
            </a:r>
            <a:r>
              <a:rPr spc="-4" dirty="0">
                <a:latin typeface="Calibri"/>
                <a:cs typeface="Calibri"/>
              </a:rPr>
              <a:t>trong </a:t>
            </a:r>
            <a:r>
              <a:rPr spc="-2" dirty="0">
                <a:latin typeface="Calibri"/>
                <a:cs typeface="Calibri"/>
              </a:rPr>
              <a:t>quá trình nén hình</a:t>
            </a:r>
            <a:r>
              <a:rPr spc="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</a:p>
          <a:p>
            <a:pPr marL="136223" marR="109201" indent="-120344">
              <a:lnSpc>
                <a:spcPts val="921"/>
              </a:lnSpc>
              <a:spcBef>
                <a:spcPts val="39"/>
              </a:spcBef>
              <a:buClr>
                <a:srgbClr val="AC1317"/>
              </a:buClr>
              <a:buFont typeface="Wingdings"/>
              <a:buChar char=""/>
              <a:tabLst>
                <a:tab pos="136223" algn="l"/>
                <a:tab pos="136502" algn="l"/>
              </a:tabLst>
            </a:pPr>
            <a:r>
              <a:rPr spc="-2" dirty="0">
                <a:latin typeface="Calibri"/>
                <a:cs typeface="Calibri"/>
              </a:rPr>
              <a:t>Hầu hết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biên </a:t>
            </a:r>
            <a:r>
              <a:rPr spc="-7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viên </a:t>
            </a:r>
            <a:r>
              <a:rPr spc="-4" dirty="0">
                <a:latin typeface="Calibri"/>
                <a:cs typeface="Calibri"/>
              </a:rPr>
              <a:t>JPEG </a:t>
            </a:r>
            <a:r>
              <a:rPr spc="-2" dirty="0">
                <a:latin typeface="Calibri"/>
                <a:cs typeface="Calibri"/>
              </a:rPr>
              <a:t>cho phép người sử 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7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số </a:t>
            </a:r>
            <a:r>
              <a:rPr spc="-2" dirty="0">
                <a:latin typeface="Calibri"/>
                <a:cs typeface="Calibri"/>
              </a:rPr>
              <a:t>lượng chi tiết  </a:t>
            </a:r>
            <a:r>
              <a:rPr dirty="0">
                <a:latin typeface="Calibri"/>
                <a:cs typeface="Calibri"/>
              </a:rPr>
              <a:t>mà người dùng </a:t>
            </a:r>
            <a:r>
              <a:rPr spc="-2" dirty="0">
                <a:latin typeface="Calibri"/>
                <a:cs typeface="Calibri"/>
              </a:rPr>
              <a:t>sẵn sàng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mất.</a:t>
            </a:r>
            <a:endParaRPr dirty="0">
              <a:latin typeface="Calibri"/>
              <a:cs typeface="Calibri"/>
            </a:endParaRPr>
          </a:p>
          <a:p>
            <a:pPr marL="136223" marR="27300" indent="-120344">
              <a:lnSpc>
                <a:spcPts val="921"/>
              </a:lnSpc>
              <a:buClr>
                <a:srgbClr val="AC1317"/>
              </a:buClr>
              <a:buFont typeface="Wingdings"/>
              <a:buChar char=""/>
              <a:tabLst>
                <a:tab pos="136223" algn="l"/>
                <a:tab pos="136502" algn="l"/>
              </a:tabLst>
            </a:pPr>
            <a:r>
              <a:rPr dirty="0">
                <a:latin typeface="Calibri"/>
                <a:cs typeface="Calibri"/>
              </a:rPr>
              <a:t>Nếu </a:t>
            </a:r>
            <a:r>
              <a:rPr spc="-2" dirty="0">
                <a:latin typeface="Calibri"/>
                <a:cs typeface="Calibri"/>
              </a:rPr>
              <a:t>chất lượng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giảm </a:t>
            </a:r>
            <a:r>
              <a:rPr dirty="0">
                <a:latin typeface="Calibri"/>
                <a:cs typeface="Calibri"/>
              </a:rPr>
              <a:t>xuống, sau đó sự </a:t>
            </a:r>
            <a:r>
              <a:rPr spc="-2" dirty="0">
                <a:latin typeface="Calibri"/>
                <a:cs typeface="Calibri"/>
              </a:rPr>
              <a:t>mất mát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-2" dirty="0">
                <a:latin typeface="Calibri"/>
                <a:cs typeface="Calibri"/>
              </a:rPr>
              <a:t>nhìn </a:t>
            </a:r>
            <a:r>
              <a:rPr spc="-4" dirty="0">
                <a:latin typeface="Calibri"/>
                <a:cs typeface="Calibri"/>
              </a:rPr>
              <a:t>thấy; JPEG </a:t>
            </a:r>
            <a:r>
              <a:rPr spc="-2" dirty="0">
                <a:latin typeface="Calibri"/>
                <a:cs typeface="Calibri"/>
              </a:rPr>
              <a:t>là </a:t>
            </a:r>
            <a:r>
              <a:rPr dirty="0">
                <a:latin typeface="Calibri"/>
                <a:cs typeface="Calibri"/>
              </a:rPr>
              <a:t>khoảng  một </a:t>
            </a:r>
            <a:r>
              <a:rPr spc="-2" dirty="0">
                <a:latin typeface="Calibri"/>
                <a:cs typeface="Calibri"/>
              </a:rPr>
              <a:t>nửa kích </a:t>
            </a:r>
            <a:r>
              <a:rPr dirty="0">
                <a:latin typeface="Calibri"/>
                <a:cs typeface="Calibri"/>
              </a:rPr>
              <a:t>thước </a:t>
            </a:r>
            <a:r>
              <a:rPr spc="-2" dirty="0">
                <a:latin typeface="Calibri"/>
                <a:cs typeface="Calibri"/>
              </a:rPr>
              <a:t>của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PNG.</a:t>
            </a:r>
          </a:p>
          <a:p>
            <a:pPr>
              <a:spcBef>
                <a:spcPts val="2"/>
              </a:spcBef>
            </a:pPr>
            <a:endParaRPr dirty="0">
              <a:latin typeface="Times New Roman"/>
              <a:cs typeface="Times New Roman"/>
            </a:endParaRPr>
          </a:p>
          <a:p>
            <a:pPr marL="124523" indent="-118951"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PNG</a:t>
            </a:r>
            <a:endParaRPr sz="900" dirty="0">
              <a:latin typeface="Calibri"/>
              <a:cs typeface="Calibri"/>
            </a:endParaRPr>
          </a:p>
          <a:p>
            <a:pPr marL="136223" indent="-120344">
              <a:lnSpc>
                <a:spcPts val="939"/>
              </a:lnSpc>
              <a:spcBef>
                <a:spcPts val="61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nén lossless, có nghĩa là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mất </a:t>
            </a:r>
            <a:r>
              <a:rPr dirty="0">
                <a:latin typeface="Calibri"/>
                <a:cs typeface="Calibri"/>
              </a:rPr>
              <a:t>bất kỳ chi tiết hình</a:t>
            </a:r>
            <a:r>
              <a:rPr spc="-11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</a:p>
          <a:p>
            <a:pPr marL="136223" marR="225367" indent="-120344">
              <a:lnSpc>
                <a:spcPts val="939"/>
              </a:lnSpc>
              <a:spcBef>
                <a:spcPts val="2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thiết </a:t>
            </a:r>
            <a:r>
              <a:rPr spc="-9" dirty="0">
                <a:latin typeface="Calibri"/>
                <a:cs typeface="Calibri"/>
              </a:rPr>
              <a:t>kế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chuyển hình ảnh trên Internet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dành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chất  </a:t>
            </a:r>
            <a:r>
              <a:rPr spc="2" dirty="0">
                <a:latin typeface="Calibri"/>
                <a:cs typeface="Calibri"/>
              </a:rPr>
              <a:t>lượng </a:t>
            </a:r>
            <a:r>
              <a:rPr dirty="0">
                <a:latin typeface="Calibri"/>
                <a:cs typeface="Calibri"/>
              </a:rPr>
              <a:t>chuyên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nghiệp.</a:t>
            </a:r>
          </a:p>
          <a:p>
            <a:pPr marL="136223" indent="-120344">
              <a:lnSpc>
                <a:spcPts val="86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11" dirty="0">
                <a:latin typeface="Calibri"/>
                <a:cs typeface="Calibri"/>
              </a:rPr>
              <a:t>Vì </a:t>
            </a:r>
            <a:r>
              <a:rPr spc="-18" dirty="0">
                <a:latin typeface="Calibri"/>
                <a:cs typeface="Calibri"/>
              </a:rPr>
              <a:t>vậy, </a:t>
            </a:r>
            <a:r>
              <a:rPr dirty="0">
                <a:latin typeface="Calibri"/>
                <a:cs typeface="Calibri"/>
              </a:rPr>
              <a:t>nó không 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gian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RGB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CMYK.</a:t>
            </a:r>
          </a:p>
          <a:p>
            <a:pPr marL="136223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cao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minh </a:t>
            </a:r>
            <a:r>
              <a:rPr dirty="0">
                <a:latin typeface="Calibri"/>
                <a:cs typeface="Calibri"/>
              </a:rPr>
              <a:t>bạch sử dụng các </a:t>
            </a:r>
            <a:r>
              <a:rPr spc="-4" dirty="0">
                <a:latin typeface="Calibri"/>
                <a:cs typeface="Calibri"/>
              </a:rPr>
              <a:t>kênh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alpha.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89579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 HÌNH ẢNH CHO </a:t>
            </a:r>
            <a:r>
              <a:rPr lang="vi-VN" spc="-7" dirty="0"/>
              <a:t>WEB</a:t>
            </a:r>
            <a:r>
              <a:rPr lang="vi-VN" spc="-31" dirty="0"/>
              <a:t> </a:t>
            </a:r>
            <a:r>
              <a:rPr lang="vi-VN" spc="-2" dirty="0"/>
              <a:t>2-2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606" y="384288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211" y="1462674"/>
            <a:ext cx="3753049" cy="274329"/>
          </a:xfrm>
          <a:custGeom>
            <a:avLst/>
            <a:gdLst/>
            <a:ahLst/>
            <a:cxnLst/>
            <a:rect l="l" t="t" r="r" b="b"/>
            <a:pathLst>
              <a:path w="8458200" h="614679">
                <a:moveTo>
                  <a:pt x="8355838" y="0"/>
                </a:moveTo>
                <a:lnTo>
                  <a:pt x="102361" y="0"/>
                </a:lnTo>
                <a:lnTo>
                  <a:pt x="62520" y="8046"/>
                </a:lnTo>
                <a:lnTo>
                  <a:pt x="29983" y="29987"/>
                </a:lnTo>
                <a:lnTo>
                  <a:pt x="8044" y="62525"/>
                </a:lnTo>
                <a:lnTo>
                  <a:pt x="0" y="102362"/>
                </a:lnTo>
                <a:lnTo>
                  <a:pt x="0" y="511810"/>
                </a:lnTo>
                <a:lnTo>
                  <a:pt x="8044" y="551646"/>
                </a:lnTo>
                <a:lnTo>
                  <a:pt x="29983" y="584184"/>
                </a:lnTo>
                <a:lnTo>
                  <a:pt x="62520" y="606125"/>
                </a:lnTo>
                <a:lnTo>
                  <a:pt x="102361" y="614171"/>
                </a:lnTo>
                <a:lnTo>
                  <a:pt x="8355838" y="614171"/>
                </a:lnTo>
                <a:lnTo>
                  <a:pt x="8395674" y="606125"/>
                </a:lnTo>
                <a:lnTo>
                  <a:pt x="8428212" y="584184"/>
                </a:lnTo>
                <a:lnTo>
                  <a:pt x="8450153" y="551646"/>
                </a:lnTo>
                <a:lnTo>
                  <a:pt x="8458200" y="511810"/>
                </a:lnTo>
                <a:lnTo>
                  <a:pt x="8458200" y="102362"/>
                </a:lnTo>
                <a:lnTo>
                  <a:pt x="8450153" y="62525"/>
                </a:lnTo>
                <a:lnTo>
                  <a:pt x="8428212" y="29987"/>
                </a:lnTo>
                <a:lnTo>
                  <a:pt x="8395674" y="8046"/>
                </a:lnTo>
                <a:lnTo>
                  <a:pt x="835583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4212" y="1462674"/>
            <a:ext cx="3753048" cy="274329"/>
          </a:xfrm>
          <a:custGeom>
            <a:avLst/>
            <a:gdLst/>
            <a:ahLst/>
            <a:cxnLst/>
            <a:rect l="l" t="t" r="r" b="b"/>
            <a:pathLst>
              <a:path w="8458200" h="614679">
                <a:moveTo>
                  <a:pt x="0" y="102362"/>
                </a:moveTo>
                <a:lnTo>
                  <a:pt x="8044" y="62525"/>
                </a:lnTo>
                <a:lnTo>
                  <a:pt x="29983" y="29987"/>
                </a:lnTo>
                <a:lnTo>
                  <a:pt x="62520" y="8046"/>
                </a:lnTo>
                <a:lnTo>
                  <a:pt x="102361" y="0"/>
                </a:lnTo>
                <a:lnTo>
                  <a:pt x="8355838" y="0"/>
                </a:lnTo>
                <a:lnTo>
                  <a:pt x="8395674" y="8046"/>
                </a:lnTo>
                <a:lnTo>
                  <a:pt x="8428212" y="29987"/>
                </a:lnTo>
                <a:lnTo>
                  <a:pt x="8450153" y="62525"/>
                </a:lnTo>
                <a:lnTo>
                  <a:pt x="8458200" y="102362"/>
                </a:lnTo>
                <a:lnTo>
                  <a:pt x="8458200" y="511810"/>
                </a:lnTo>
                <a:lnTo>
                  <a:pt x="8450153" y="551646"/>
                </a:lnTo>
                <a:lnTo>
                  <a:pt x="8428212" y="584184"/>
                </a:lnTo>
                <a:lnTo>
                  <a:pt x="8395674" y="606125"/>
                </a:lnTo>
                <a:lnTo>
                  <a:pt x="8355838" y="614171"/>
                </a:lnTo>
                <a:lnTo>
                  <a:pt x="102361" y="614171"/>
                </a:lnTo>
                <a:lnTo>
                  <a:pt x="62520" y="606125"/>
                </a:lnTo>
                <a:lnTo>
                  <a:pt x="29983" y="584184"/>
                </a:lnTo>
                <a:lnTo>
                  <a:pt x="8044" y="551646"/>
                </a:lnTo>
                <a:lnTo>
                  <a:pt x="0" y="511810"/>
                </a:lnTo>
                <a:lnTo>
                  <a:pt x="0" y="1023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4212" y="1778267"/>
            <a:ext cx="3753048" cy="273479"/>
          </a:xfrm>
          <a:custGeom>
            <a:avLst/>
            <a:gdLst/>
            <a:ahLst/>
            <a:cxnLst/>
            <a:rect l="l" t="t" r="r" b="b"/>
            <a:pathLst>
              <a:path w="8458200" h="612775">
                <a:moveTo>
                  <a:pt x="8356092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7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7"/>
                </a:lnTo>
                <a:lnTo>
                  <a:pt x="8356092" y="612647"/>
                </a:lnTo>
                <a:lnTo>
                  <a:pt x="8395835" y="604623"/>
                </a:lnTo>
                <a:lnTo>
                  <a:pt x="8428291" y="582739"/>
                </a:lnTo>
                <a:lnTo>
                  <a:pt x="8450175" y="550283"/>
                </a:lnTo>
                <a:lnTo>
                  <a:pt x="8458200" y="510539"/>
                </a:lnTo>
                <a:lnTo>
                  <a:pt x="8458200" y="102107"/>
                </a:lnTo>
                <a:lnTo>
                  <a:pt x="8450175" y="62364"/>
                </a:lnTo>
                <a:lnTo>
                  <a:pt x="8428291" y="29908"/>
                </a:lnTo>
                <a:lnTo>
                  <a:pt x="8395835" y="8024"/>
                </a:lnTo>
                <a:lnTo>
                  <a:pt x="835609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212" y="1778267"/>
            <a:ext cx="3753048" cy="273479"/>
          </a:xfrm>
          <a:custGeom>
            <a:avLst/>
            <a:gdLst/>
            <a:ahLst/>
            <a:cxnLst/>
            <a:rect l="l" t="t" r="r" b="b"/>
            <a:pathLst>
              <a:path w="8458200" h="612775">
                <a:moveTo>
                  <a:pt x="0" y="102107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8356092" y="0"/>
                </a:lnTo>
                <a:lnTo>
                  <a:pt x="8395835" y="8024"/>
                </a:lnTo>
                <a:lnTo>
                  <a:pt x="8428291" y="29908"/>
                </a:lnTo>
                <a:lnTo>
                  <a:pt x="8450175" y="62364"/>
                </a:lnTo>
                <a:lnTo>
                  <a:pt x="8458200" y="102107"/>
                </a:lnTo>
                <a:lnTo>
                  <a:pt x="8458200" y="510539"/>
                </a:lnTo>
                <a:lnTo>
                  <a:pt x="8450175" y="550283"/>
                </a:lnTo>
                <a:lnTo>
                  <a:pt x="8428291" y="582739"/>
                </a:lnTo>
                <a:lnTo>
                  <a:pt x="8395835" y="604623"/>
                </a:lnTo>
                <a:lnTo>
                  <a:pt x="8356092" y="612647"/>
                </a:lnTo>
                <a:lnTo>
                  <a:pt x="102108" y="612647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10210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212" y="2150312"/>
            <a:ext cx="3753048" cy="278864"/>
          </a:xfrm>
          <a:custGeom>
            <a:avLst/>
            <a:gdLst/>
            <a:ahLst/>
            <a:cxnLst/>
            <a:rect l="l" t="t" r="r" b="b"/>
            <a:pathLst>
              <a:path w="8458200" h="624839">
                <a:moveTo>
                  <a:pt x="8354060" y="0"/>
                </a:moveTo>
                <a:lnTo>
                  <a:pt x="104139" y="0"/>
                </a:lnTo>
                <a:lnTo>
                  <a:pt x="63602" y="8181"/>
                </a:lnTo>
                <a:lnTo>
                  <a:pt x="30500" y="30495"/>
                </a:lnTo>
                <a:lnTo>
                  <a:pt x="8183" y="63597"/>
                </a:lnTo>
                <a:lnTo>
                  <a:pt x="0" y="104140"/>
                </a:lnTo>
                <a:lnTo>
                  <a:pt x="0" y="520700"/>
                </a:lnTo>
                <a:lnTo>
                  <a:pt x="8183" y="561242"/>
                </a:lnTo>
                <a:lnTo>
                  <a:pt x="30500" y="594344"/>
                </a:lnTo>
                <a:lnTo>
                  <a:pt x="63602" y="616658"/>
                </a:lnTo>
                <a:lnTo>
                  <a:pt x="104139" y="624840"/>
                </a:lnTo>
                <a:lnTo>
                  <a:pt x="8354060" y="624840"/>
                </a:lnTo>
                <a:lnTo>
                  <a:pt x="8394602" y="616658"/>
                </a:lnTo>
                <a:lnTo>
                  <a:pt x="8427704" y="594344"/>
                </a:lnTo>
                <a:lnTo>
                  <a:pt x="8450018" y="561242"/>
                </a:lnTo>
                <a:lnTo>
                  <a:pt x="8458200" y="520700"/>
                </a:lnTo>
                <a:lnTo>
                  <a:pt x="8458200" y="104140"/>
                </a:lnTo>
                <a:lnTo>
                  <a:pt x="8450018" y="63597"/>
                </a:lnTo>
                <a:lnTo>
                  <a:pt x="8427704" y="30495"/>
                </a:lnTo>
                <a:lnTo>
                  <a:pt x="8394602" y="8181"/>
                </a:lnTo>
                <a:lnTo>
                  <a:pt x="8354060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212" y="2150312"/>
            <a:ext cx="3753048" cy="278864"/>
          </a:xfrm>
          <a:custGeom>
            <a:avLst/>
            <a:gdLst/>
            <a:ahLst/>
            <a:cxnLst/>
            <a:rect l="l" t="t" r="r" b="b"/>
            <a:pathLst>
              <a:path w="8458200" h="624839">
                <a:moveTo>
                  <a:pt x="0" y="104140"/>
                </a:moveTo>
                <a:lnTo>
                  <a:pt x="8183" y="63597"/>
                </a:lnTo>
                <a:lnTo>
                  <a:pt x="30500" y="30495"/>
                </a:lnTo>
                <a:lnTo>
                  <a:pt x="63602" y="8181"/>
                </a:lnTo>
                <a:lnTo>
                  <a:pt x="104139" y="0"/>
                </a:lnTo>
                <a:lnTo>
                  <a:pt x="8354060" y="0"/>
                </a:lnTo>
                <a:lnTo>
                  <a:pt x="8394602" y="8181"/>
                </a:lnTo>
                <a:lnTo>
                  <a:pt x="8427704" y="30495"/>
                </a:lnTo>
                <a:lnTo>
                  <a:pt x="8450018" y="63597"/>
                </a:lnTo>
                <a:lnTo>
                  <a:pt x="8458200" y="104140"/>
                </a:lnTo>
                <a:lnTo>
                  <a:pt x="8458200" y="520700"/>
                </a:lnTo>
                <a:lnTo>
                  <a:pt x="8450018" y="561242"/>
                </a:lnTo>
                <a:lnTo>
                  <a:pt x="8427704" y="594344"/>
                </a:lnTo>
                <a:lnTo>
                  <a:pt x="8394602" y="616658"/>
                </a:lnTo>
                <a:lnTo>
                  <a:pt x="8354060" y="624840"/>
                </a:lnTo>
                <a:lnTo>
                  <a:pt x="104139" y="624840"/>
                </a:lnTo>
                <a:lnTo>
                  <a:pt x="63602" y="616658"/>
                </a:lnTo>
                <a:lnTo>
                  <a:pt x="30500" y="594344"/>
                </a:lnTo>
                <a:lnTo>
                  <a:pt x="8183" y="561242"/>
                </a:lnTo>
                <a:lnTo>
                  <a:pt x="0" y="520700"/>
                </a:lnTo>
                <a:lnTo>
                  <a:pt x="0" y="10414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0342" y="2482835"/>
            <a:ext cx="3753048" cy="267528"/>
          </a:xfrm>
          <a:custGeom>
            <a:avLst/>
            <a:gdLst/>
            <a:ahLst/>
            <a:cxnLst/>
            <a:rect l="l" t="t" r="r" b="b"/>
            <a:pathLst>
              <a:path w="8458200" h="599439">
                <a:moveTo>
                  <a:pt x="8358378" y="0"/>
                </a:moveTo>
                <a:lnTo>
                  <a:pt x="99822" y="0"/>
                </a:lnTo>
                <a:lnTo>
                  <a:pt x="60966" y="7844"/>
                </a:lnTo>
                <a:lnTo>
                  <a:pt x="29236" y="29236"/>
                </a:lnTo>
                <a:lnTo>
                  <a:pt x="7844" y="60966"/>
                </a:lnTo>
                <a:lnTo>
                  <a:pt x="0" y="99822"/>
                </a:lnTo>
                <a:lnTo>
                  <a:pt x="0" y="499110"/>
                </a:lnTo>
                <a:lnTo>
                  <a:pt x="7844" y="537965"/>
                </a:lnTo>
                <a:lnTo>
                  <a:pt x="29236" y="569695"/>
                </a:lnTo>
                <a:lnTo>
                  <a:pt x="60966" y="591087"/>
                </a:lnTo>
                <a:lnTo>
                  <a:pt x="99822" y="598932"/>
                </a:lnTo>
                <a:lnTo>
                  <a:pt x="8358378" y="598932"/>
                </a:lnTo>
                <a:lnTo>
                  <a:pt x="8397228" y="591087"/>
                </a:lnTo>
                <a:lnTo>
                  <a:pt x="8428958" y="569695"/>
                </a:lnTo>
                <a:lnTo>
                  <a:pt x="8450353" y="537965"/>
                </a:lnTo>
                <a:lnTo>
                  <a:pt x="8458200" y="499110"/>
                </a:lnTo>
                <a:lnTo>
                  <a:pt x="8458200" y="99822"/>
                </a:lnTo>
                <a:lnTo>
                  <a:pt x="8450353" y="60966"/>
                </a:lnTo>
                <a:lnTo>
                  <a:pt x="8428958" y="29236"/>
                </a:lnTo>
                <a:lnTo>
                  <a:pt x="8397228" y="7844"/>
                </a:lnTo>
                <a:lnTo>
                  <a:pt x="835837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130" y="2489221"/>
            <a:ext cx="3755245" cy="267528"/>
          </a:xfrm>
          <a:custGeom>
            <a:avLst/>
            <a:gdLst/>
            <a:ahLst/>
            <a:cxnLst/>
            <a:rect l="l" t="t" r="r" b="b"/>
            <a:pathLst>
              <a:path w="8458200" h="599439">
                <a:moveTo>
                  <a:pt x="0" y="99822"/>
                </a:moveTo>
                <a:lnTo>
                  <a:pt x="7844" y="60966"/>
                </a:lnTo>
                <a:lnTo>
                  <a:pt x="29236" y="29236"/>
                </a:lnTo>
                <a:lnTo>
                  <a:pt x="60966" y="7844"/>
                </a:lnTo>
                <a:lnTo>
                  <a:pt x="99822" y="0"/>
                </a:lnTo>
                <a:lnTo>
                  <a:pt x="8358378" y="0"/>
                </a:lnTo>
                <a:lnTo>
                  <a:pt x="8397228" y="7844"/>
                </a:lnTo>
                <a:lnTo>
                  <a:pt x="8428958" y="29236"/>
                </a:lnTo>
                <a:lnTo>
                  <a:pt x="8450353" y="60966"/>
                </a:lnTo>
                <a:lnTo>
                  <a:pt x="8458200" y="99822"/>
                </a:lnTo>
                <a:lnTo>
                  <a:pt x="8458200" y="499110"/>
                </a:lnTo>
                <a:lnTo>
                  <a:pt x="8450353" y="537965"/>
                </a:lnTo>
                <a:lnTo>
                  <a:pt x="8428958" y="569695"/>
                </a:lnTo>
                <a:lnTo>
                  <a:pt x="8397228" y="591087"/>
                </a:lnTo>
                <a:lnTo>
                  <a:pt x="8358378" y="598932"/>
                </a:lnTo>
                <a:lnTo>
                  <a:pt x="99822" y="598932"/>
                </a:lnTo>
                <a:lnTo>
                  <a:pt x="60966" y="591087"/>
                </a:lnTo>
                <a:lnTo>
                  <a:pt x="29236" y="569695"/>
                </a:lnTo>
                <a:lnTo>
                  <a:pt x="7844" y="537965"/>
                </a:lnTo>
                <a:lnTo>
                  <a:pt x="0" y="499110"/>
                </a:lnTo>
                <a:lnTo>
                  <a:pt x="0" y="9982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6876" y="367195"/>
            <a:ext cx="3716499" cy="2382355"/>
          </a:xfrm>
          <a:prstGeom prst="rect">
            <a:avLst/>
          </a:prstGeom>
        </p:spPr>
        <p:txBody>
          <a:bodyPr vert="horz" wrap="square" lIns="0" tIns="47915" rIns="0" bIns="0" rtlCol="0">
            <a:spAutoFit/>
          </a:bodyPr>
          <a:lstStyle/>
          <a:p>
            <a:pPr marL="157952" indent="-118951">
              <a:spcBef>
                <a:spcPts val="377"/>
              </a:spcBef>
              <a:buFont typeface="Wingdings"/>
              <a:buChar char=""/>
              <a:tabLst>
                <a:tab pos="158230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GIF</a:t>
            </a:r>
            <a:endParaRPr sz="900" dirty="0">
              <a:latin typeface="Calibri"/>
              <a:cs typeface="Calibri"/>
            </a:endParaRPr>
          </a:p>
          <a:p>
            <a:pPr marL="169652" indent="-120344">
              <a:lnSpc>
                <a:spcPts val="948"/>
              </a:lnSpc>
              <a:spcBef>
                <a:spcPts val="88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69930" algn="l"/>
              </a:tabLst>
            </a:pPr>
            <a:r>
              <a:rPr spc="2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nén lossless có nghĩa là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giảm chất </a:t>
            </a:r>
            <a:r>
              <a:rPr spc="2" dirty="0">
                <a:latin typeface="Calibri"/>
                <a:cs typeface="Calibri"/>
              </a:rPr>
              <a:t>lượng </a:t>
            </a:r>
            <a:r>
              <a:rPr dirty="0">
                <a:latin typeface="Calibri"/>
                <a:cs typeface="Calibri"/>
              </a:rPr>
              <a:t>khi hình </a:t>
            </a:r>
            <a:r>
              <a:rPr spc="2" dirty="0">
                <a:latin typeface="Calibri"/>
                <a:cs typeface="Calibri"/>
              </a:rPr>
              <a:t>ảnh được</a:t>
            </a:r>
            <a:r>
              <a:rPr spc="-1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nén.</a:t>
            </a:r>
          </a:p>
          <a:p>
            <a:pPr marL="169652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69930" algn="l"/>
              </a:tabLst>
            </a:pPr>
            <a:r>
              <a:rPr dirty="0">
                <a:latin typeface="Calibri"/>
                <a:cs typeface="Calibri"/>
              </a:rPr>
              <a:t>Hình ảnh không nén lưu trữ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nó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dạng tuyến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tính.</a:t>
            </a:r>
          </a:p>
          <a:p>
            <a:pPr marL="169652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69930" algn="l"/>
              </a:tabLst>
            </a:pPr>
            <a:r>
              <a:rPr spc="2" dirty="0">
                <a:latin typeface="Calibri"/>
                <a:cs typeface="Calibri"/>
              </a:rPr>
              <a:t>Mỗi </a:t>
            </a:r>
            <a:r>
              <a:rPr dirty="0">
                <a:latin typeface="Calibri"/>
                <a:cs typeface="Calibri"/>
              </a:rPr>
              <a:t>dòng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điểm </a:t>
            </a:r>
            <a:r>
              <a:rPr dirty="0">
                <a:latin typeface="Calibri"/>
                <a:cs typeface="Calibri"/>
              </a:rPr>
              <a:t>ảnh </a:t>
            </a:r>
            <a:r>
              <a:rPr spc="2" dirty="0">
                <a:latin typeface="Calibri"/>
                <a:cs typeface="Calibri"/>
              </a:rPr>
              <a:t>được đọc từ </a:t>
            </a:r>
            <a:r>
              <a:rPr spc="-2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sang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phải.</a:t>
            </a:r>
          </a:p>
          <a:p>
            <a:pPr marL="169652" indent="-120344">
              <a:lnSpc>
                <a:spcPts val="91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69930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tập tin GIF lưu trữ </a:t>
            </a:r>
            <a:r>
              <a:rPr spc="-2" dirty="0">
                <a:latin typeface="Calibri"/>
                <a:cs typeface="Calibri"/>
              </a:rPr>
              <a:t>xen </a:t>
            </a:r>
            <a:r>
              <a:rPr spc="-9" dirty="0">
                <a:latin typeface="Calibri"/>
                <a:cs typeface="Calibri"/>
              </a:rPr>
              <a:t>kẽ </a:t>
            </a:r>
            <a:r>
              <a:rPr dirty="0">
                <a:latin typeface="Calibri"/>
                <a:cs typeface="Calibri"/>
              </a:rPr>
              <a:t>các dòng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theo một </a:t>
            </a:r>
            <a:r>
              <a:rPr dirty="0">
                <a:latin typeface="Calibri"/>
                <a:cs typeface="Calibri"/>
              </a:rPr>
              <a:t>thứ tự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169652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69930" algn="l"/>
              </a:tabLst>
            </a:pPr>
            <a:r>
              <a:rPr spc="2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 hoạt hình </a:t>
            </a:r>
            <a:r>
              <a:rPr spc="2" dirty="0">
                <a:latin typeface="Calibri"/>
                <a:cs typeface="Calibri"/>
              </a:rPr>
              <a:t>được lưu </a:t>
            </a:r>
            <a:r>
              <a:rPr dirty="0">
                <a:latin typeface="Calibri"/>
                <a:cs typeface="Calibri"/>
              </a:rPr>
              <a:t>trữ </a:t>
            </a:r>
            <a:r>
              <a:rPr spc="2" dirty="0">
                <a:latin typeface="Calibri"/>
                <a:cs typeface="Calibri"/>
              </a:rPr>
              <a:t>ở định </a:t>
            </a:r>
            <a:r>
              <a:rPr dirty="0">
                <a:latin typeface="Calibri"/>
                <a:cs typeface="Calibri"/>
              </a:rPr>
              <a:t>dạng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spc="-18" dirty="0">
                <a:latin typeface="Calibri"/>
                <a:cs typeface="Calibri"/>
              </a:rPr>
              <a:t>GIF.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1900" dirty="0">
              <a:latin typeface="Times New Roman"/>
              <a:cs typeface="Times New Roman"/>
            </a:endParaRPr>
          </a:p>
          <a:p>
            <a:pPr marL="5850"/>
            <a:r>
              <a:rPr spc="-2" dirty="0">
                <a:latin typeface="Arial"/>
                <a:cs typeface="Arial"/>
              </a:rPr>
              <a:t>Khả </a:t>
            </a:r>
            <a:r>
              <a:rPr spc="-4" dirty="0">
                <a:latin typeface="Arial"/>
                <a:cs typeface="Arial"/>
              </a:rPr>
              <a:t>năng </a:t>
            </a:r>
            <a:r>
              <a:rPr spc="-2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thích và sự </a:t>
            </a:r>
            <a:r>
              <a:rPr spc="-4" dirty="0">
                <a:latin typeface="Arial"/>
                <a:cs typeface="Arial"/>
              </a:rPr>
              <a:t>xuất hiện </a:t>
            </a:r>
            <a:r>
              <a:rPr spc="-2" dirty="0">
                <a:latin typeface="Arial"/>
                <a:cs typeface="Arial"/>
              </a:rPr>
              <a:t>là </a:t>
            </a:r>
            <a:r>
              <a:rPr spc="-4" dirty="0">
                <a:latin typeface="Arial"/>
                <a:cs typeface="Arial"/>
              </a:rPr>
              <a:t>những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khóa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trang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 marR="21172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hình ảnh được chèn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2" dirty="0">
                <a:latin typeface="Arial"/>
                <a:cs typeface="Arial"/>
              </a:rPr>
              <a:t>phải được nhìn thấy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không bị biến dạng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4" dirty="0">
                <a:latin typeface="Arial"/>
                <a:cs typeface="Arial"/>
              </a:rPr>
              <a:t>xuất  </a:t>
            </a:r>
            <a:r>
              <a:rPr spc="-2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bất </a:t>
            </a:r>
            <a:r>
              <a:rPr dirty="0">
                <a:latin typeface="Arial"/>
                <a:cs typeface="Arial"/>
              </a:rPr>
              <a:t>kỳ </a:t>
            </a:r>
            <a:r>
              <a:rPr spc="-2" dirty="0">
                <a:latin typeface="Arial"/>
                <a:cs typeface="Arial"/>
              </a:rPr>
              <a:t>thiết bị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4" dirty="0">
                <a:latin typeface="Arial"/>
                <a:cs typeface="Arial"/>
              </a:rPr>
              <a:t>người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nhận.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Times New Roman"/>
              <a:cs typeface="Times New Roman"/>
            </a:endParaRPr>
          </a:p>
          <a:p>
            <a:pPr marL="5850" marR="119787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nhà thiết </a:t>
            </a:r>
            <a:r>
              <a:rPr dirty="0">
                <a:latin typeface="Arial"/>
                <a:cs typeface="Arial"/>
              </a:rPr>
              <a:t>kế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có thể tạo các </a:t>
            </a:r>
            <a:r>
              <a:rPr spc="-2" dirty="0">
                <a:latin typeface="Arial"/>
                <a:cs typeface="Arial"/>
              </a:rPr>
              <a:t>giả định rằng 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2" dirty="0">
                <a:latin typeface="Arial"/>
                <a:cs typeface="Arial"/>
              </a:rPr>
              <a:t>mở ra một máy  tính mà </a:t>
            </a:r>
            <a:r>
              <a:rPr dirty="0">
                <a:latin typeface="Arial"/>
                <a:cs typeface="Arial"/>
              </a:rPr>
              <a:t>sẽ có </a:t>
            </a:r>
            <a:r>
              <a:rPr spc="-2" dirty="0">
                <a:latin typeface="Arial"/>
                <a:cs typeface="Arial"/>
              </a:rPr>
              <a:t>độ phân giải </a:t>
            </a:r>
            <a:r>
              <a:rPr dirty="0">
                <a:latin typeface="Arial"/>
                <a:cs typeface="Arial"/>
              </a:rPr>
              <a:t>tối </a:t>
            </a:r>
            <a:r>
              <a:rPr spc="-2" dirty="0">
                <a:latin typeface="Arial"/>
                <a:cs typeface="Arial"/>
              </a:rPr>
              <a:t>thiểu là </a:t>
            </a:r>
            <a:r>
              <a:rPr spc="-4" dirty="0">
                <a:latin typeface="Arial"/>
                <a:cs typeface="Arial"/>
              </a:rPr>
              <a:t>800x600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pixel.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Nếu một 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dựa điện thoại di động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2" dirty="0">
                <a:latin typeface="Arial"/>
                <a:cs typeface="Arial"/>
              </a:rPr>
              <a:t>phải 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ra sau đó </a:t>
            </a:r>
            <a:r>
              <a:rPr dirty="0">
                <a:latin typeface="Arial"/>
                <a:cs typeface="Arial"/>
              </a:rPr>
              <a:t>các</a:t>
            </a:r>
            <a:r>
              <a:rPr spc="5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thông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dirty="0">
                <a:latin typeface="Arial"/>
                <a:cs typeface="Arial"/>
              </a:rPr>
              <a:t>số kỹ </a:t>
            </a:r>
            <a:r>
              <a:rPr spc="-2" dirty="0">
                <a:latin typeface="Arial"/>
                <a:cs typeface="Arial"/>
              </a:rPr>
              <a:t>thuật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2" dirty="0">
                <a:latin typeface="Arial"/>
                <a:cs typeface="Arial"/>
              </a:rPr>
              <a:t>thay</a:t>
            </a:r>
            <a:r>
              <a:rPr spc="-7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đổi.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0"/>
            <a:ext cx="3687517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164126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CHÈN HÌNH ẢNH</a:t>
            </a:r>
            <a:r>
              <a:rPr lang="vi-VN" spc="-46" dirty="0"/>
              <a:t> </a:t>
            </a:r>
            <a:r>
              <a:rPr lang="vi-VN" dirty="0" smtClean="0"/>
              <a:t>1-6</a:t>
            </a:r>
            <a:endParaRPr lang="vi-VN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442441"/>
            <a:ext cx="3663752" cy="346879"/>
          </a:xfrm>
          <a:custGeom>
            <a:avLst/>
            <a:gdLst/>
            <a:ahLst/>
            <a:cxnLst/>
            <a:rect l="l" t="t" r="r" b="b"/>
            <a:pathLst>
              <a:path w="8458200" h="777239">
                <a:moveTo>
                  <a:pt x="83286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328660" y="777239"/>
                </a:lnTo>
                <a:lnTo>
                  <a:pt x="8379065" y="767054"/>
                </a:lnTo>
                <a:lnTo>
                  <a:pt x="8420242" y="739282"/>
                </a:lnTo>
                <a:lnTo>
                  <a:pt x="8448014" y="698105"/>
                </a:lnTo>
                <a:lnTo>
                  <a:pt x="8458200" y="647700"/>
                </a:lnTo>
                <a:lnTo>
                  <a:pt x="8458200" y="129539"/>
                </a:lnTo>
                <a:lnTo>
                  <a:pt x="8448014" y="79134"/>
                </a:lnTo>
                <a:lnTo>
                  <a:pt x="8420242" y="37957"/>
                </a:lnTo>
                <a:lnTo>
                  <a:pt x="8379065" y="10185"/>
                </a:lnTo>
                <a:lnTo>
                  <a:pt x="83286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442441"/>
            <a:ext cx="3663752" cy="346879"/>
          </a:xfrm>
          <a:custGeom>
            <a:avLst/>
            <a:gdLst/>
            <a:ahLst/>
            <a:cxnLst/>
            <a:rect l="l" t="t" r="r" b="b"/>
            <a:pathLst>
              <a:path w="8458200" h="777239">
                <a:moveTo>
                  <a:pt x="0" y="129539"/>
                </a:moveTo>
                <a:lnTo>
                  <a:pt x="10180" y="79134"/>
                </a:lnTo>
                <a:lnTo>
                  <a:pt x="37942" y="37957"/>
                </a:lnTo>
                <a:lnTo>
                  <a:pt x="79118" y="10185"/>
                </a:lnTo>
                <a:lnTo>
                  <a:pt x="129539" y="0"/>
                </a:lnTo>
                <a:lnTo>
                  <a:pt x="8328660" y="0"/>
                </a:lnTo>
                <a:lnTo>
                  <a:pt x="8379065" y="10185"/>
                </a:lnTo>
                <a:lnTo>
                  <a:pt x="8420242" y="37957"/>
                </a:lnTo>
                <a:lnTo>
                  <a:pt x="8448014" y="79134"/>
                </a:lnTo>
                <a:lnTo>
                  <a:pt x="8458200" y="129539"/>
                </a:lnTo>
                <a:lnTo>
                  <a:pt x="8458200" y="647700"/>
                </a:lnTo>
                <a:lnTo>
                  <a:pt x="8448014" y="698105"/>
                </a:lnTo>
                <a:lnTo>
                  <a:pt x="8420242" y="739282"/>
                </a:lnTo>
                <a:lnTo>
                  <a:pt x="8379065" y="767054"/>
                </a:lnTo>
                <a:lnTo>
                  <a:pt x="8328660" y="777239"/>
                </a:lnTo>
                <a:lnTo>
                  <a:pt x="129539" y="777239"/>
                </a:lnTo>
                <a:lnTo>
                  <a:pt x="79118" y="767054"/>
                </a:lnTo>
                <a:lnTo>
                  <a:pt x="37942" y="739282"/>
                </a:lnTo>
                <a:lnTo>
                  <a:pt x="10180" y="698105"/>
                </a:lnTo>
                <a:lnTo>
                  <a:pt x="0" y="647700"/>
                </a:lnTo>
                <a:lnTo>
                  <a:pt x="0" y="12953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870258"/>
            <a:ext cx="3663752" cy="345746"/>
          </a:xfrm>
          <a:custGeom>
            <a:avLst/>
            <a:gdLst/>
            <a:ahLst/>
            <a:cxnLst/>
            <a:rect l="l" t="t" r="r" b="b"/>
            <a:pathLst>
              <a:path w="8458200" h="774700">
                <a:moveTo>
                  <a:pt x="8329168" y="0"/>
                </a:moveTo>
                <a:lnTo>
                  <a:pt x="129032" y="0"/>
                </a:lnTo>
                <a:lnTo>
                  <a:pt x="78808" y="10142"/>
                </a:lnTo>
                <a:lnTo>
                  <a:pt x="37793" y="37798"/>
                </a:lnTo>
                <a:lnTo>
                  <a:pt x="10140" y="78813"/>
                </a:lnTo>
                <a:lnTo>
                  <a:pt x="0" y="129031"/>
                </a:lnTo>
                <a:lnTo>
                  <a:pt x="0" y="645159"/>
                </a:lnTo>
                <a:lnTo>
                  <a:pt x="10140" y="695378"/>
                </a:lnTo>
                <a:lnTo>
                  <a:pt x="37793" y="736393"/>
                </a:lnTo>
                <a:lnTo>
                  <a:pt x="78808" y="764049"/>
                </a:lnTo>
                <a:lnTo>
                  <a:pt x="129032" y="774191"/>
                </a:lnTo>
                <a:lnTo>
                  <a:pt x="8329168" y="774191"/>
                </a:lnTo>
                <a:lnTo>
                  <a:pt x="8379386" y="764049"/>
                </a:lnTo>
                <a:lnTo>
                  <a:pt x="8420401" y="736393"/>
                </a:lnTo>
                <a:lnTo>
                  <a:pt x="8448057" y="695378"/>
                </a:lnTo>
                <a:lnTo>
                  <a:pt x="8458200" y="645159"/>
                </a:lnTo>
                <a:lnTo>
                  <a:pt x="8458200" y="129031"/>
                </a:lnTo>
                <a:lnTo>
                  <a:pt x="8448057" y="78813"/>
                </a:lnTo>
                <a:lnTo>
                  <a:pt x="8420401" y="37798"/>
                </a:lnTo>
                <a:lnTo>
                  <a:pt x="8379386" y="10142"/>
                </a:lnTo>
                <a:lnTo>
                  <a:pt x="83291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870258"/>
            <a:ext cx="3663752" cy="345746"/>
          </a:xfrm>
          <a:custGeom>
            <a:avLst/>
            <a:gdLst/>
            <a:ahLst/>
            <a:cxnLst/>
            <a:rect l="l" t="t" r="r" b="b"/>
            <a:pathLst>
              <a:path w="8458200" h="774700">
                <a:moveTo>
                  <a:pt x="0" y="129031"/>
                </a:moveTo>
                <a:lnTo>
                  <a:pt x="10140" y="78813"/>
                </a:lnTo>
                <a:lnTo>
                  <a:pt x="37793" y="37798"/>
                </a:lnTo>
                <a:lnTo>
                  <a:pt x="78808" y="10142"/>
                </a:lnTo>
                <a:lnTo>
                  <a:pt x="129032" y="0"/>
                </a:lnTo>
                <a:lnTo>
                  <a:pt x="8329168" y="0"/>
                </a:lnTo>
                <a:lnTo>
                  <a:pt x="8379386" y="10142"/>
                </a:lnTo>
                <a:lnTo>
                  <a:pt x="8420401" y="37798"/>
                </a:lnTo>
                <a:lnTo>
                  <a:pt x="8448057" y="78813"/>
                </a:lnTo>
                <a:lnTo>
                  <a:pt x="8458200" y="129031"/>
                </a:lnTo>
                <a:lnTo>
                  <a:pt x="8458200" y="645159"/>
                </a:lnTo>
                <a:lnTo>
                  <a:pt x="8448057" y="695378"/>
                </a:lnTo>
                <a:lnTo>
                  <a:pt x="8420401" y="736393"/>
                </a:lnTo>
                <a:lnTo>
                  <a:pt x="8379386" y="764049"/>
                </a:lnTo>
                <a:lnTo>
                  <a:pt x="8329168" y="774191"/>
                </a:lnTo>
                <a:lnTo>
                  <a:pt x="129032" y="774191"/>
                </a:lnTo>
                <a:lnTo>
                  <a:pt x="78808" y="764049"/>
                </a:lnTo>
                <a:lnTo>
                  <a:pt x="37793" y="736393"/>
                </a:lnTo>
                <a:lnTo>
                  <a:pt x="10140" y="695378"/>
                </a:lnTo>
                <a:lnTo>
                  <a:pt x="0" y="645159"/>
                </a:lnTo>
                <a:lnTo>
                  <a:pt x="0" y="129031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311680"/>
            <a:ext cx="3663752" cy="353114"/>
          </a:xfrm>
          <a:custGeom>
            <a:avLst/>
            <a:gdLst/>
            <a:ahLst/>
            <a:cxnLst/>
            <a:rect l="l" t="t" r="r" b="b"/>
            <a:pathLst>
              <a:path w="8458200" h="791210">
                <a:moveTo>
                  <a:pt x="8326374" y="0"/>
                </a:moveTo>
                <a:lnTo>
                  <a:pt x="131826" y="0"/>
                </a:lnTo>
                <a:lnTo>
                  <a:pt x="90157" y="6723"/>
                </a:lnTo>
                <a:lnTo>
                  <a:pt x="53969" y="25444"/>
                </a:lnTo>
                <a:lnTo>
                  <a:pt x="25433" y="53986"/>
                </a:lnTo>
                <a:lnTo>
                  <a:pt x="6720" y="90172"/>
                </a:lnTo>
                <a:lnTo>
                  <a:pt x="0" y="131825"/>
                </a:lnTo>
                <a:lnTo>
                  <a:pt x="0" y="659129"/>
                </a:lnTo>
                <a:lnTo>
                  <a:pt x="6720" y="700783"/>
                </a:lnTo>
                <a:lnTo>
                  <a:pt x="25433" y="736969"/>
                </a:lnTo>
                <a:lnTo>
                  <a:pt x="53969" y="765511"/>
                </a:lnTo>
                <a:lnTo>
                  <a:pt x="90157" y="784232"/>
                </a:lnTo>
                <a:lnTo>
                  <a:pt x="131826" y="790955"/>
                </a:lnTo>
                <a:lnTo>
                  <a:pt x="8326374" y="790955"/>
                </a:lnTo>
                <a:lnTo>
                  <a:pt x="8368027" y="784232"/>
                </a:lnTo>
                <a:lnTo>
                  <a:pt x="8404213" y="765511"/>
                </a:lnTo>
                <a:lnTo>
                  <a:pt x="8432755" y="736969"/>
                </a:lnTo>
                <a:lnTo>
                  <a:pt x="8451476" y="700783"/>
                </a:lnTo>
                <a:lnTo>
                  <a:pt x="8458200" y="659129"/>
                </a:lnTo>
                <a:lnTo>
                  <a:pt x="8458200" y="131825"/>
                </a:lnTo>
                <a:lnTo>
                  <a:pt x="8451476" y="90172"/>
                </a:lnTo>
                <a:lnTo>
                  <a:pt x="8432755" y="53986"/>
                </a:lnTo>
                <a:lnTo>
                  <a:pt x="8404213" y="25444"/>
                </a:lnTo>
                <a:lnTo>
                  <a:pt x="8368027" y="6723"/>
                </a:lnTo>
                <a:lnTo>
                  <a:pt x="832637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311680"/>
            <a:ext cx="3663752" cy="353114"/>
          </a:xfrm>
          <a:custGeom>
            <a:avLst/>
            <a:gdLst/>
            <a:ahLst/>
            <a:cxnLst/>
            <a:rect l="l" t="t" r="r" b="b"/>
            <a:pathLst>
              <a:path w="8458200" h="791210">
                <a:moveTo>
                  <a:pt x="0" y="131825"/>
                </a:moveTo>
                <a:lnTo>
                  <a:pt x="6720" y="90172"/>
                </a:lnTo>
                <a:lnTo>
                  <a:pt x="25433" y="53986"/>
                </a:lnTo>
                <a:lnTo>
                  <a:pt x="53969" y="25444"/>
                </a:lnTo>
                <a:lnTo>
                  <a:pt x="90157" y="6723"/>
                </a:lnTo>
                <a:lnTo>
                  <a:pt x="131826" y="0"/>
                </a:lnTo>
                <a:lnTo>
                  <a:pt x="8326374" y="0"/>
                </a:lnTo>
                <a:lnTo>
                  <a:pt x="8368027" y="6723"/>
                </a:lnTo>
                <a:lnTo>
                  <a:pt x="8404213" y="25444"/>
                </a:lnTo>
                <a:lnTo>
                  <a:pt x="8432755" y="53986"/>
                </a:lnTo>
                <a:lnTo>
                  <a:pt x="8451476" y="90172"/>
                </a:lnTo>
                <a:lnTo>
                  <a:pt x="8458200" y="131825"/>
                </a:lnTo>
                <a:lnTo>
                  <a:pt x="8458200" y="659129"/>
                </a:lnTo>
                <a:lnTo>
                  <a:pt x="8451476" y="700783"/>
                </a:lnTo>
                <a:lnTo>
                  <a:pt x="8432755" y="736969"/>
                </a:lnTo>
                <a:lnTo>
                  <a:pt x="8404213" y="765511"/>
                </a:lnTo>
                <a:lnTo>
                  <a:pt x="8368027" y="784232"/>
                </a:lnTo>
                <a:lnTo>
                  <a:pt x="8326374" y="790955"/>
                </a:lnTo>
                <a:lnTo>
                  <a:pt x="131826" y="790955"/>
                </a:lnTo>
                <a:lnTo>
                  <a:pt x="90157" y="784232"/>
                </a:lnTo>
                <a:lnTo>
                  <a:pt x="53969" y="765511"/>
                </a:lnTo>
                <a:lnTo>
                  <a:pt x="25433" y="736969"/>
                </a:lnTo>
                <a:lnTo>
                  <a:pt x="6720" y="700783"/>
                </a:lnTo>
                <a:lnTo>
                  <a:pt x="0" y="659129"/>
                </a:lnTo>
                <a:lnTo>
                  <a:pt x="0" y="13182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745619"/>
            <a:ext cx="3663752" cy="338094"/>
          </a:xfrm>
          <a:custGeom>
            <a:avLst/>
            <a:gdLst/>
            <a:ahLst/>
            <a:cxnLst/>
            <a:rect l="l" t="t" r="r" b="b"/>
            <a:pathLst>
              <a:path w="8458200" h="757554">
                <a:moveTo>
                  <a:pt x="8331962" y="0"/>
                </a:moveTo>
                <a:lnTo>
                  <a:pt x="126238" y="0"/>
                </a:lnTo>
                <a:lnTo>
                  <a:pt x="77098" y="9919"/>
                </a:lnTo>
                <a:lnTo>
                  <a:pt x="36972" y="36972"/>
                </a:lnTo>
                <a:lnTo>
                  <a:pt x="9919" y="77098"/>
                </a:lnTo>
                <a:lnTo>
                  <a:pt x="0" y="126237"/>
                </a:lnTo>
                <a:lnTo>
                  <a:pt x="0" y="631189"/>
                </a:lnTo>
                <a:lnTo>
                  <a:pt x="9919" y="680329"/>
                </a:lnTo>
                <a:lnTo>
                  <a:pt x="36972" y="720455"/>
                </a:lnTo>
                <a:lnTo>
                  <a:pt x="77098" y="747508"/>
                </a:lnTo>
                <a:lnTo>
                  <a:pt x="126238" y="757427"/>
                </a:lnTo>
                <a:lnTo>
                  <a:pt x="8331962" y="757427"/>
                </a:lnTo>
                <a:lnTo>
                  <a:pt x="8381101" y="747508"/>
                </a:lnTo>
                <a:lnTo>
                  <a:pt x="8421227" y="720455"/>
                </a:lnTo>
                <a:lnTo>
                  <a:pt x="8448280" y="680329"/>
                </a:lnTo>
                <a:lnTo>
                  <a:pt x="8458200" y="631189"/>
                </a:lnTo>
                <a:lnTo>
                  <a:pt x="8458200" y="126237"/>
                </a:lnTo>
                <a:lnTo>
                  <a:pt x="8448280" y="77098"/>
                </a:lnTo>
                <a:lnTo>
                  <a:pt x="8421227" y="36972"/>
                </a:lnTo>
                <a:lnTo>
                  <a:pt x="8381101" y="9919"/>
                </a:lnTo>
                <a:lnTo>
                  <a:pt x="8331962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745619"/>
            <a:ext cx="3663752" cy="338094"/>
          </a:xfrm>
          <a:custGeom>
            <a:avLst/>
            <a:gdLst/>
            <a:ahLst/>
            <a:cxnLst/>
            <a:rect l="l" t="t" r="r" b="b"/>
            <a:pathLst>
              <a:path w="8458200" h="757554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331962" y="0"/>
                </a:lnTo>
                <a:lnTo>
                  <a:pt x="8381101" y="9919"/>
                </a:lnTo>
                <a:lnTo>
                  <a:pt x="8421227" y="36972"/>
                </a:lnTo>
                <a:lnTo>
                  <a:pt x="8448280" y="77098"/>
                </a:lnTo>
                <a:lnTo>
                  <a:pt x="8458200" y="126237"/>
                </a:lnTo>
                <a:lnTo>
                  <a:pt x="8458200" y="631189"/>
                </a:lnTo>
                <a:lnTo>
                  <a:pt x="8448280" y="680329"/>
                </a:lnTo>
                <a:lnTo>
                  <a:pt x="8421227" y="720455"/>
                </a:lnTo>
                <a:lnTo>
                  <a:pt x="8381101" y="747508"/>
                </a:lnTo>
                <a:lnTo>
                  <a:pt x="8331962" y="757427"/>
                </a:lnTo>
                <a:lnTo>
                  <a:pt x="126238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157793"/>
            <a:ext cx="3663752" cy="311738"/>
          </a:xfrm>
          <a:custGeom>
            <a:avLst/>
            <a:gdLst/>
            <a:ahLst/>
            <a:cxnLst/>
            <a:rect l="l" t="t" r="r" b="b"/>
            <a:pathLst>
              <a:path w="8458200" h="698500">
                <a:moveTo>
                  <a:pt x="8341868" y="0"/>
                </a:moveTo>
                <a:lnTo>
                  <a:pt x="116332" y="0"/>
                </a:lnTo>
                <a:lnTo>
                  <a:pt x="71049" y="9140"/>
                </a:lnTo>
                <a:lnTo>
                  <a:pt x="34072" y="34067"/>
                </a:lnTo>
                <a:lnTo>
                  <a:pt x="9141" y="71044"/>
                </a:lnTo>
                <a:lnTo>
                  <a:pt x="0" y="116332"/>
                </a:lnTo>
                <a:lnTo>
                  <a:pt x="0" y="581660"/>
                </a:lnTo>
                <a:lnTo>
                  <a:pt x="9141" y="626947"/>
                </a:lnTo>
                <a:lnTo>
                  <a:pt x="34072" y="663924"/>
                </a:lnTo>
                <a:lnTo>
                  <a:pt x="71049" y="688851"/>
                </a:lnTo>
                <a:lnTo>
                  <a:pt x="116332" y="697992"/>
                </a:lnTo>
                <a:lnTo>
                  <a:pt x="8341868" y="697992"/>
                </a:lnTo>
                <a:lnTo>
                  <a:pt x="8387155" y="688851"/>
                </a:lnTo>
                <a:lnTo>
                  <a:pt x="8424132" y="663924"/>
                </a:lnTo>
                <a:lnTo>
                  <a:pt x="8449059" y="626947"/>
                </a:lnTo>
                <a:lnTo>
                  <a:pt x="8458200" y="581660"/>
                </a:lnTo>
                <a:lnTo>
                  <a:pt x="8458200" y="116332"/>
                </a:lnTo>
                <a:lnTo>
                  <a:pt x="8449059" y="71044"/>
                </a:lnTo>
                <a:lnTo>
                  <a:pt x="8424132" y="34067"/>
                </a:lnTo>
                <a:lnTo>
                  <a:pt x="8387155" y="9140"/>
                </a:lnTo>
                <a:lnTo>
                  <a:pt x="8341868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157793"/>
            <a:ext cx="3663752" cy="311738"/>
          </a:xfrm>
          <a:custGeom>
            <a:avLst/>
            <a:gdLst/>
            <a:ahLst/>
            <a:cxnLst/>
            <a:rect l="l" t="t" r="r" b="b"/>
            <a:pathLst>
              <a:path w="8458200" h="698500">
                <a:moveTo>
                  <a:pt x="0" y="116332"/>
                </a:moveTo>
                <a:lnTo>
                  <a:pt x="9141" y="71044"/>
                </a:lnTo>
                <a:lnTo>
                  <a:pt x="34072" y="34067"/>
                </a:lnTo>
                <a:lnTo>
                  <a:pt x="71049" y="9140"/>
                </a:lnTo>
                <a:lnTo>
                  <a:pt x="116332" y="0"/>
                </a:lnTo>
                <a:lnTo>
                  <a:pt x="8341868" y="0"/>
                </a:lnTo>
                <a:lnTo>
                  <a:pt x="8387155" y="9140"/>
                </a:lnTo>
                <a:lnTo>
                  <a:pt x="8424132" y="34067"/>
                </a:lnTo>
                <a:lnTo>
                  <a:pt x="8449059" y="71044"/>
                </a:lnTo>
                <a:lnTo>
                  <a:pt x="8458200" y="116332"/>
                </a:lnTo>
                <a:lnTo>
                  <a:pt x="8458200" y="581660"/>
                </a:lnTo>
                <a:lnTo>
                  <a:pt x="8449059" y="626947"/>
                </a:lnTo>
                <a:lnTo>
                  <a:pt x="8424132" y="663924"/>
                </a:lnTo>
                <a:lnTo>
                  <a:pt x="8387155" y="688851"/>
                </a:lnTo>
                <a:lnTo>
                  <a:pt x="8341868" y="697992"/>
                </a:lnTo>
                <a:lnTo>
                  <a:pt x="116332" y="697992"/>
                </a:lnTo>
                <a:lnTo>
                  <a:pt x="71049" y="688851"/>
                </a:lnTo>
                <a:lnTo>
                  <a:pt x="34072" y="663924"/>
                </a:lnTo>
                <a:lnTo>
                  <a:pt x="9141" y="626947"/>
                </a:lnTo>
                <a:lnTo>
                  <a:pt x="0" y="581660"/>
                </a:lnTo>
                <a:lnTo>
                  <a:pt x="0" y="11633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1019" y="485971"/>
            <a:ext cx="3572983" cy="1910482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243" marR="119230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IMG </a:t>
            </a:r>
            <a:r>
              <a:rPr spc="-2" dirty="0">
                <a:latin typeface="Arial"/>
                <a:cs typeface="Arial"/>
              </a:rPr>
              <a:t>là một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rỗng,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để chèn một hình  </a:t>
            </a:r>
            <a:r>
              <a:rPr spc="-4" dirty="0"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6964"/>
            <a:r>
              <a:rPr spc="-2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chèn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hình ảnh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biểu</a:t>
            </a:r>
            <a:r>
              <a:rPr spc="1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đồ.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522" marR="133437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định dạng đồ họa thường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được hỗ trợ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cụ thể </a:t>
            </a:r>
            <a:r>
              <a:rPr spc="-2" dirty="0">
                <a:latin typeface="Arial"/>
                <a:cs typeface="Arial"/>
              </a:rPr>
              <a:t>là, </a:t>
            </a:r>
            <a:r>
              <a:rPr spc="-22" dirty="0">
                <a:latin typeface="Arial"/>
                <a:cs typeface="Arial"/>
              </a:rPr>
              <a:t>GIF,  </a:t>
            </a:r>
            <a:r>
              <a:rPr dirty="0">
                <a:latin typeface="Arial"/>
                <a:cs typeface="Arial"/>
              </a:rPr>
              <a:t>JPEG, </a:t>
            </a:r>
            <a:r>
              <a:rPr spc="-2" dirty="0">
                <a:latin typeface="Arial"/>
                <a:cs typeface="Arial"/>
              </a:rPr>
              <a:t>bitmap </a:t>
            </a:r>
            <a:r>
              <a:rPr dirty="0">
                <a:latin typeface="Arial"/>
                <a:cs typeface="Arial"/>
              </a:rPr>
              <a:t>(BMP), </a:t>
            </a:r>
            <a:r>
              <a:rPr spc="-2" dirty="0">
                <a:latin typeface="Arial"/>
                <a:cs typeface="Arial"/>
              </a:rPr>
              <a:t>và</a:t>
            </a:r>
            <a:r>
              <a:rPr spc="-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PNG.</a:t>
            </a: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686" marR="2229">
              <a:lnSpc>
                <a:spcPts val="820"/>
              </a:lnSpc>
              <a:spcBef>
                <a:spcPts val="651"/>
              </a:spcBef>
            </a:pPr>
            <a:r>
              <a:rPr dirty="0">
                <a:latin typeface="Arial"/>
                <a:cs typeface="Arial"/>
              </a:rPr>
              <a:t>Thẻ &lt;img&gt; </a:t>
            </a:r>
            <a:r>
              <a:rPr spc="-4" dirty="0">
                <a:latin typeface="Arial"/>
                <a:cs typeface="Arial"/>
              </a:rPr>
              <a:t>giành </a:t>
            </a:r>
            <a:r>
              <a:rPr spc="-2" dirty="0">
                <a:latin typeface="Arial"/>
                <a:cs typeface="Arial"/>
              </a:rPr>
              <a:t>ra không gian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hình ảnh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không chèn hình ảnh trong trang  </a:t>
            </a:r>
            <a:r>
              <a:rPr dirty="0">
                <a:latin typeface="Arial"/>
                <a:cs typeface="Arial"/>
              </a:rPr>
              <a:t>HTML.</a:t>
            </a: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spcBef>
                <a:spcPts val="713"/>
              </a:spcBef>
            </a:pPr>
            <a:r>
              <a:rPr spc="-2" dirty="0">
                <a:latin typeface="Arial"/>
                <a:cs typeface="Arial"/>
              </a:rPr>
              <a:t>Nó tạo ra một mối </a:t>
            </a:r>
            <a:r>
              <a:rPr spc="-4" dirty="0">
                <a:latin typeface="Arial"/>
                <a:cs typeface="Arial"/>
              </a:rPr>
              <a:t>liên </a:t>
            </a:r>
            <a:r>
              <a:rPr spc="-2" dirty="0">
                <a:latin typeface="Arial"/>
                <a:cs typeface="Arial"/>
              </a:rPr>
              <a:t>hệ </a:t>
            </a:r>
            <a:r>
              <a:rPr spc="-4" dirty="0">
                <a:latin typeface="Arial"/>
                <a:cs typeface="Arial"/>
              </a:rPr>
              <a:t>giữa </a:t>
            </a:r>
            <a:r>
              <a:rPr spc="-2" dirty="0">
                <a:latin typeface="Arial"/>
                <a:cs typeface="Arial"/>
              </a:rPr>
              <a:t>hình ảnh </a:t>
            </a:r>
            <a:r>
              <a:rPr dirty="0">
                <a:latin typeface="Arial"/>
                <a:cs typeface="Arial"/>
              </a:rPr>
              <a:t>và các </a:t>
            </a:r>
            <a:r>
              <a:rPr spc="-2" dirty="0">
                <a:latin typeface="Arial"/>
                <a:cs typeface="Arial"/>
              </a:rPr>
              <a:t>trang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HTML.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546</TotalTime>
  <Words>4103</Words>
  <Application>Microsoft Office PowerPoint</Application>
  <PresentationFormat>Custom</PresentationFormat>
  <Paragraphs>706</Paragraphs>
  <Slides>45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Theme1</vt:lpstr>
      <vt:lpstr>PowerPoint Presentation</vt:lpstr>
      <vt:lpstr>MỤC TIÊU</vt:lpstr>
      <vt:lpstr>ĐỊNH DẠNG HÌNH ẢNH 1-4</vt:lpstr>
      <vt:lpstr>ĐỊNH DẠNG HÌNH ẢNH 2-4</vt:lpstr>
      <vt:lpstr>ĐỊNH DẠNG HÌNH ẢNH 3-4</vt:lpstr>
      <vt:lpstr>ĐỊNH DẠNG HÌNH ẢNH 4-4</vt:lpstr>
      <vt:lpstr>ĐỊNH DẠNG HÌNH ẢNH CHO WEB 1-2</vt:lpstr>
      <vt:lpstr>ĐỊNH DẠNG HÌNH ẢNH CHO WEB 2-2</vt:lpstr>
      <vt:lpstr>CHÈN HÌNH ẢNH 1-6</vt:lpstr>
      <vt:lpstr>CHÈN HÌNH ẢNH 2-6</vt:lpstr>
      <vt:lpstr>CHÈN HÌNH ẢNH 3-6</vt:lpstr>
      <vt:lpstr>CHÈN HÌNH ẢNH 4-6</vt:lpstr>
      <vt:lpstr>CHÈN HÌNH ẢNH 5-6</vt:lpstr>
      <vt:lpstr>CHÈN HÌNH ẢNH 6-6</vt:lpstr>
      <vt:lpstr>KÍCH THƯỚC VÀ PADDING ẢNH TRONG CSS 1-2</vt:lpstr>
      <vt:lpstr>KÍCH THƯỚC VÀ PADDING ẢNH TRONG CSS 2-2</vt:lpstr>
      <vt:lpstr>PADDING 1-3</vt:lpstr>
      <vt:lpstr>PADDING 2-3</vt:lpstr>
      <vt:lpstr>PADDING 3-3</vt:lpstr>
      <vt:lpstr>HÌNH ẢNH THU NHỎ (THUMBNAIL) 1-5</vt:lpstr>
      <vt:lpstr>Hình ảnh thu nhỏ (Thumbnail) 2-5</vt:lpstr>
      <vt:lpstr>Hình ảnh thu nhỏ (Thumbnail) 3-5</vt:lpstr>
      <vt:lpstr>Hình ảnh thu nhỏ (Thumbnail) 4-5</vt:lpstr>
      <vt:lpstr>HÌNH ẢNH THU NHỎ (THUMBNAIL) 5-5</vt:lpstr>
      <vt:lpstr>LÀM VIỆC VỚI TRANSITIONS CSS3 1-6</vt:lpstr>
      <vt:lpstr>LÀM VIỆC VỚI TRANSITIONS CSS3 2-6</vt:lpstr>
      <vt:lpstr>LÀM VIỆC VỚI TRANSITIONS CSS3 3-6</vt:lpstr>
      <vt:lpstr>LÀM VIỆC VỚI TRANSITIONS CSS3 4-6</vt:lpstr>
      <vt:lpstr>LÀM VIỆC VỚI TRANSITIONS CSS3 5-6</vt:lpstr>
      <vt:lpstr>LÀM VIỆC VỚI TRANSITIONS CSS3 6-6</vt:lpstr>
      <vt:lpstr>CSS3 ANIMATION (HOẠT ẢNH)</vt:lpstr>
      <vt:lpstr>CẤU HÌNH ANIMATION 1-7</vt:lpstr>
      <vt:lpstr>CẤU HÌNH ANIMATION 2-7</vt:lpstr>
      <vt:lpstr>CẤU HÌNH ANIMATION 3-7</vt:lpstr>
      <vt:lpstr>CẤU HÌNH ANIMATION 4-7</vt:lpstr>
      <vt:lpstr>CẤU HÌNH ANIMATION 5-7</vt:lpstr>
      <vt:lpstr>CẤU HÌNH ANIMATION 6-7</vt:lpstr>
      <vt:lpstr>CẤU HÌNH ANIMATION 7-7</vt:lpstr>
      <vt:lpstr>SỬ DỤNG CSS3 TRÊN THIẾT BỊ MOBILE 1-2</vt:lpstr>
      <vt:lpstr>SỬ DỤNG CSS3 TRÊN THIẾT BỊ MOBILE 2-2</vt:lpstr>
      <vt:lpstr>TỐI ƯU KHẢ NĂNG TƯƠNG THÍCH VỚI BROWSER 1-3</vt:lpstr>
      <vt:lpstr>TỐI ƯU KHẢ NĂNG TƯƠNG THÍCH VỚI BROWSER 2-3</vt:lpstr>
      <vt:lpstr>TỐI ƯU KHẢ NĂNG TƯƠNG THÍCH VỚI BROWSER 3-3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Trung Hoàng</cp:lastModifiedBy>
  <cp:revision>16</cp:revision>
  <dcterms:created xsi:type="dcterms:W3CDTF">2017-10-24T04:30:44Z</dcterms:created>
  <dcterms:modified xsi:type="dcterms:W3CDTF">2017-11-06T06:37:31Z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